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82" r:id="rId4"/>
    <p:sldId id="319" r:id="rId5"/>
    <p:sldId id="320" r:id="rId6"/>
    <p:sldId id="321" r:id="rId7"/>
    <p:sldId id="325" r:id="rId8"/>
    <p:sldId id="326" r:id="rId9"/>
    <p:sldId id="323" r:id="rId10"/>
    <p:sldId id="324" r:id="rId11"/>
    <p:sldId id="317" r:id="rId12"/>
    <p:sldId id="318" r:id="rId13"/>
    <p:sldId id="312" r:id="rId14"/>
    <p:sldId id="313" r:id="rId15"/>
    <p:sldId id="314" r:id="rId16"/>
    <p:sldId id="315" r:id="rId17"/>
    <p:sldId id="316" r:id="rId18"/>
    <p:sldId id="306" r:id="rId19"/>
    <p:sldId id="299" r:id="rId20"/>
    <p:sldId id="298" r:id="rId21"/>
    <p:sldId id="288" r:id="rId22"/>
    <p:sldId id="297" r:id="rId23"/>
    <p:sldId id="265" r:id="rId24"/>
    <p:sldId id="289" r:id="rId25"/>
    <p:sldId id="290" r:id="rId26"/>
    <p:sldId id="291" r:id="rId27"/>
    <p:sldId id="292" r:id="rId28"/>
    <p:sldId id="293" r:id="rId29"/>
    <p:sldId id="258" r:id="rId30"/>
    <p:sldId id="294" r:id="rId31"/>
    <p:sldId id="279" r:id="rId32"/>
    <p:sldId id="280" r:id="rId33"/>
    <p:sldId id="281" r:id="rId34"/>
    <p:sldId id="278" r:id="rId35"/>
    <p:sldId id="277" r:id="rId36"/>
    <p:sldId id="283" r:id="rId37"/>
    <p:sldId id="284" r:id="rId38"/>
    <p:sldId id="276" r:id="rId39"/>
    <p:sldId id="263" r:id="rId40"/>
    <p:sldId id="286" r:id="rId41"/>
    <p:sldId id="295" r:id="rId42"/>
    <p:sldId id="296" r:id="rId43"/>
    <p:sldId id="307" r:id="rId44"/>
    <p:sldId id="273" r:id="rId45"/>
    <p:sldId id="266" r:id="rId46"/>
    <p:sldId id="300" r:id="rId47"/>
    <p:sldId id="308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odaysmeet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edutopia.org/videos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bie.org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hyperlink" Target="http://explore.live.com/windows-live-movie-maker?os=other" TargetMode="External"/><Relationship Id="rId4" Type="http://schemas.openxmlformats.org/officeDocument/2006/relationships/hyperlink" Target="http://animoto.com/education/classro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sway.com/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hY_UNqVJRFXXVF-p9XcboY3nOWje0F73wWkx4VvAlFs" TargetMode="External"/><Relationship Id="rId2" Type="http://schemas.openxmlformats.org/officeDocument/2006/relationships/hyperlink" Target="https://docs.google.com/document/d/11rklWdu7KfU68dDq7gEU4nVfGc8f_X_H7KVakYz2ITQ/copy?usp=sharing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drive.google.com/open?id=16QNPwZxAOSX_JadOl-Rf1nGkqxAwcAbPCVTbmV32LQ0" TargetMode="External"/><Relationship Id="rId5" Type="http://schemas.openxmlformats.org/officeDocument/2006/relationships/hyperlink" Target="https://drive.google.com/open?id=1MUZDhmJwHzGhj9cYeQazxpWWxcpT2RidpttTyumqgyk" TargetMode="External"/><Relationship Id="rId4" Type="http://schemas.openxmlformats.org/officeDocument/2006/relationships/hyperlink" Target="https://docs.google.com/forms/d/1tYocty8bXpeCAdXejEKopGSLO1MKlbAABTiYsbIJ5_0/viewfor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periodicvideos.com/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bozemanscience.com/" TargetMode="Externa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itunes.apple.com/us/app/join.me/id409811927?mt=8" TargetMode="External"/><Relationship Id="rId7" Type="http://schemas.openxmlformats.org/officeDocument/2006/relationships/hyperlink" Target="https://www.edmodo.com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hyperlink" Target="https://itunes.apple.com/us/app/whiteboard-free/id321406760?mt=8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itunes.apple.com/us/app/whiteboard-lite-collaborative/id301962306?mt=8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morguefile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popplet.com/" TargetMode="External"/><Relationship Id="rId3" Type="http://schemas.openxmlformats.org/officeDocument/2006/relationships/hyperlink" Target="https://education.microsoft.com/GetTrained/free-tools" TargetMode="External"/><Relationship Id="rId7" Type="http://schemas.openxmlformats.org/officeDocument/2006/relationships/hyperlink" Target="http://padlet.com/" TargetMode="Externa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www.livebinders.com/play/play/184655" TargetMode="External"/><Relationship Id="rId5" Type="http://schemas.openxmlformats.org/officeDocument/2006/relationships/hyperlink" Target="http://www.livebinders.com/" TargetMode="External"/><Relationship Id="rId10" Type="http://schemas.openxmlformats.org/officeDocument/2006/relationships/hyperlink" Target="https://www.edmodo.com/" TargetMode="External"/><Relationship Id="rId4" Type="http://schemas.openxmlformats.org/officeDocument/2006/relationships/hyperlink" Target="http://todaysmeet.com/" TargetMode="External"/><Relationship Id="rId9" Type="http://schemas.openxmlformats.org/officeDocument/2006/relationships/hyperlink" Target="http://voicethread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edulastic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coe.jmu.edu/learningtoolbox/cornellnotes.html" TargetMode="Externa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pil-network.com/Resources/Tools/Details/1d1fb292-d251-4d52-9fbd-9dd9cc45a076" TargetMode="Externa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teachingchannel.org/blog/2012/12/11/go-to-toolbox-for-teachers/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iFQ34u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bit.ly/lCNvrB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illuminations.nctm.org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hodor.org/interactivate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nbclearn.com/portal/site/learn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hyperlink" Target="http://science360.gov/file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quizlet.com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apple.com/education/itunes-u/" TargetMode="External"/><Relationship Id="rId5" Type="http://schemas.openxmlformats.org/officeDocument/2006/relationships/hyperlink" Target="http://www.loc.gov/index.html" TargetMode="External"/><Relationship Id="rId4" Type="http://schemas.openxmlformats.org/officeDocument/2006/relationships/hyperlink" Target="http://tntel.tnsos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sascurriculumpathways.com/portal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en.org/k12student/" TargetMode="External"/><Relationship Id="rId7" Type="http://schemas.openxmlformats.org/officeDocument/2006/relationships/hyperlink" Target="http://my.uen.org/myuen/85995/4" TargetMode="External"/><Relationship Id="rId2" Type="http://schemas.openxmlformats.org/officeDocument/2006/relationships/hyperlink" Target="http://treasures.macmillanmh.com/tennessee?pic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en.org/7-12interactives/index.shtml" TargetMode="External"/><Relationship Id="rId5" Type="http://schemas.openxmlformats.org/officeDocument/2006/relationships/hyperlink" Target="http://www.uen.org/3-6interactives/index.shtml" TargetMode="External"/><Relationship Id="rId4" Type="http://schemas.openxmlformats.org/officeDocument/2006/relationships/hyperlink" Target="http://www.uen.org/k-2interactives/index.s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bskids.org/" TargetMode="External"/><Relationship Id="rId2" Type="http://schemas.openxmlformats.org/officeDocument/2006/relationships/hyperlink" Target="http://www.pbs.org/teachers/ste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hippocampus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khanacademy.org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belprize.org/educational/all_productions.html" TargetMode="External"/><Relationship Id="rId2" Type="http://schemas.openxmlformats.org/officeDocument/2006/relationships/hyperlink" Target="http://forensics.rice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hyperlink" Target="http://www.edheads.org/" TargetMode="External"/><Relationship Id="rId4" Type="http://schemas.openxmlformats.org/officeDocument/2006/relationships/hyperlink" Target="http://www.tryengineering.org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hmi.org/biointeractive/vlabs/" TargetMode="External"/><Relationship Id="rId2" Type="http://schemas.openxmlformats.org/officeDocument/2006/relationships/hyperlink" Target="http://www.hhmi.org/coolscience/index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cord.org/activities/diffusion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ncord.org/" TargetMode="External"/><Relationship Id="rId4" Type="http://schemas.openxmlformats.org/officeDocument/2006/relationships/hyperlink" Target="http://itsisu.portal.concord.org/activities/1699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edonline.org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edutopia.org/videos" TargetMode="Externa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map.mathshell.org.uk/materials/tasks.php" TargetMode="External"/><Relationship Id="rId2" Type="http://schemas.openxmlformats.org/officeDocument/2006/relationships/hyperlink" Target="http://support.google.com/docs/bin/answer.py?hl=en&amp;answer=878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://www.flubaroo.com/flubaroo-user-guide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leverywhere.com/plans/classroom_response_system_k12" TargetMode="External"/><Relationship Id="rId2" Type="http://schemas.openxmlformats.org/officeDocument/2006/relationships/hyperlink" Target="http://www.polleverywhere.com/pla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://www.polleverywhere.com/plans/classroom_response_system_higher_e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map.mathshell.org.uk/materials/tasks.php" TargetMode="External"/><Relationship Id="rId2" Type="http://schemas.openxmlformats.org/officeDocument/2006/relationships/hyperlink" Target="http://www.thatquiz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://jeopardylabs.com/" TargetMode="External"/><Relationship Id="rId4" Type="http://schemas.openxmlformats.org/officeDocument/2006/relationships/hyperlink" Target="http://www.smarterbalanced.org/smarter-balanced-assessments/?utm_medium=email&amp;utm_campaign=Smarter+News+-+June+2012&amp;utm_content=Smarter+News+-+June+2012+CID_dc5e48eacb8fd902db7fc3568c70aa45&amp;utm_source=CMemail&amp;utm_term=item+and+performance+task+specifications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s://itunes.apple.com/us/app/puppet-pals-hd/id342076546?mt=8" TargetMode="External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itunes.apple.com/us/app/educreations-interactive-whiteboard/id478617061?mt=8" TargetMode="External"/><Relationship Id="rId5" Type="http://schemas.openxmlformats.org/officeDocument/2006/relationships/image" Target="../media/image47.PNG"/><Relationship Id="rId10" Type="http://schemas.openxmlformats.org/officeDocument/2006/relationships/hyperlink" Target="http://itunes.apple.com/us/app/storykit/id329374595?mt=8" TargetMode="External"/><Relationship Id="rId4" Type="http://schemas.openxmlformats.org/officeDocument/2006/relationships/hyperlink" Target="https://itunes.apple.com/us/app/sock-puppets/id394504903?mt=8" TargetMode="External"/><Relationship Id="rId9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lframalpha.com/" TargetMode="External"/><Relationship Id="rId7" Type="http://schemas.openxmlformats.org/officeDocument/2006/relationships/image" Target="../media/image53.png"/><Relationship Id="rId2" Type="http://schemas.openxmlformats.org/officeDocument/2006/relationships/hyperlink" Target="https://www.khanacademy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www.khanacademy.org/math/algebra/solving-linear-equations-and-inequalitie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3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hyperlink" Target="http://www.teachengineering.org/" TargetMode="Externa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bie.org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apple.com/education/guidedtours/itunesu.html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tnopportunityprogram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tnopportunityprograms.org/LP%20STEM%20UNIT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rubistar.4teachers.org/index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newsela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6230" y="647114"/>
            <a:ext cx="6457764" cy="1772529"/>
          </a:xfrm>
        </p:spPr>
        <p:txBody>
          <a:bodyPr/>
          <a:lstStyle/>
          <a:p>
            <a:r>
              <a:rPr lang="en-US" dirty="0" smtClean="0">
                <a:latin typeface="Britannic Bold" panose="020B0903060703020204" pitchFamily="34" charset="0"/>
              </a:rPr>
              <a:t>I LOVE </a:t>
            </a:r>
            <a:r>
              <a:rPr lang="en-US" sz="7200" dirty="0" smtClean="0">
                <a:latin typeface="Britannic Bold" panose="020B0903060703020204" pitchFamily="34" charset="0"/>
              </a:rPr>
              <a:t>FREE</a:t>
            </a:r>
            <a:endParaRPr lang="en-US" sz="7200" dirty="0">
              <a:latin typeface="Britannic Bold" panose="020B09030607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2864" y="2378902"/>
            <a:ext cx="6987645" cy="1603717"/>
          </a:xfrm>
        </p:spPr>
        <p:txBody>
          <a:bodyPr/>
          <a:lstStyle/>
          <a:p>
            <a:r>
              <a:rPr lang="en-US" dirty="0" smtClean="0"/>
              <a:t>GREAT RESOURCES FOR</a:t>
            </a:r>
          </a:p>
          <a:p>
            <a:r>
              <a:rPr lang="en-US" dirty="0" smtClean="0"/>
              <a:t>The CLASSROOM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90409" y="4322618"/>
            <a:ext cx="38030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rush Script Std" panose="03060802040607070404" pitchFamily="66" charset="0"/>
              </a:rPr>
              <a:t>Jan Coley</a:t>
            </a:r>
          </a:p>
          <a:p>
            <a:pPr algn="ctr"/>
            <a:r>
              <a:rPr lang="en-US" dirty="0" smtClean="0"/>
              <a:t>Jefferson County Schools</a:t>
            </a:r>
          </a:p>
          <a:p>
            <a:pPr algn="ctr"/>
            <a:r>
              <a:rPr lang="en-US" dirty="0" smtClean="0"/>
              <a:t>STEM/Science Coordinator</a:t>
            </a:r>
          </a:p>
          <a:p>
            <a:pPr algn="ctr"/>
            <a:r>
              <a:rPr lang="en-US" dirty="0" smtClean="0"/>
              <a:t>jcoley@jcboe.net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40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211" y="168007"/>
            <a:ext cx="10280072" cy="1737911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Today’s Meet</a:t>
            </a:r>
            <a:r>
              <a:rPr lang="en-US" sz="7200" b="1" dirty="0"/>
              <a:t/>
            </a:r>
            <a:br>
              <a:rPr lang="en-US" sz="7200" b="1" dirty="0"/>
            </a:br>
            <a:r>
              <a:rPr lang="en-US" sz="4400" b="1" dirty="0"/>
              <a:t>https://todaysmeet.com/CN_ScienceMethods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4071" y="1920606"/>
            <a:ext cx="9599211" cy="450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863" y="152400"/>
            <a:ext cx="8708399" cy="762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Edutopia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videos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76299"/>
            <a:ext cx="6240990" cy="51054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863" y="1066800"/>
            <a:ext cx="8708399" cy="5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9196" y="17586"/>
            <a:ext cx="9452751" cy="1752599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Buck Institute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196" y="1746739"/>
            <a:ext cx="9567296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11" y="0"/>
            <a:ext cx="3754583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420478" y="1489364"/>
            <a:ext cx="4675524" cy="511925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3600" b="1" dirty="0" smtClean="0"/>
              <a:t>Use of Video</a:t>
            </a:r>
          </a:p>
          <a:p>
            <a:pPr lvl="1" eaLnBrk="1" hangingPunct="1"/>
            <a:r>
              <a:rPr lang="en-US" sz="3200" b="1" dirty="0" err="1" smtClean="0">
                <a:hlinkClick r:id="rId4" tooltip="Allows creation of 30 second videos for free"/>
              </a:rPr>
              <a:t>Animoto</a:t>
            </a:r>
            <a:endParaRPr lang="en-US" sz="3200" b="1" dirty="0" smtClean="0"/>
          </a:p>
          <a:p>
            <a:pPr lvl="1" eaLnBrk="1" hangingPunct="1"/>
            <a:r>
              <a:rPr lang="en-US" sz="3200" b="1" dirty="0" smtClean="0">
                <a:hlinkClick r:id="rId5" tooltip="Create professional looking videos.  Requires Windows 7"/>
              </a:rPr>
              <a:t>Windows Live Movie Maker</a:t>
            </a:r>
            <a:endParaRPr lang="en-US" sz="3200" b="1" dirty="0" smtClean="0"/>
          </a:p>
          <a:p>
            <a:pPr lvl="1" eaLnBrk="1" hangingPunct="1"/>
            <a:r>
              <a:rPr lang="en-US" sz="3200" b="1" dirty="0" smtClean="0"/>
              <a:t>PowerPoint 2013</a:t>
            </a:r>
          </a:p>
        </p:txBody>
      </p:sp>
      <p:pic>
        <p:nvPicPr>
          <p:cNvPr id="3" name="DFAD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4879" y="3576757"/>
            <a:ext cx="5357541" cy="301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11" y="0"/>
            <a:ext cx="3754583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748724" y="1425952"/>
            <a:ext cx="3819738" cy="35563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hlinkClick r:id="rId2"/>
              </a:rPr>
              <a:t>SWAY</a:t>
            </a:r>
            <a:endParaRPr lang="en-US" sz="3200" b="1" dirty="0" smtClean="0"/>
          </a:p>
          <a:p>
            <a:pPr marL="0" indent="0">
              <a:buNone/>
            </a:pPr>
            <a:r>
              <a:rPr lang="en-US" sz="3200" b="1" dirty="0" smtClean="0"/>
              <a:t>Create and share interactive content in minutes!</a:t>
            </a:r>
            <a:endParaRPr lang="en-US" sz="3200" b="1" dirty="0"/>
          </a:p>
          <a:p>
            <a:pPr eaLnBrk="1" hangingPunct="1"/>
            <a:endParaRPr lang="en-US" sz="3200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104" y="1143000"/>
            <a:ext cx="5837268" cy="546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1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0" y="545123"/>
            <a:ext cx="10018713" cy="1131277"/>
          </a:xfrm>
        </p:spPr>
        <p:txBody>
          <a:bodyPr/>
          <a:lstStyle/>
          <a:p>
            <a:r>
              <a:rPr lang="en-US" b="1" dirty="0" smtClean="0">
                <a:hlinkClick r:id="rId2"/>
              </a:rPr>
              <a:t>Google Forms for Educators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8609" y="2010628"/>
            <a:ext cx="5833821" cy="3932971"/>
          </a:xfrm>
        </p:spPr>
        <p:txBody>
          <a:bodyPr/>
          <a:lstStyle/>
          <a:p>
            <a:r>
              <a:rPr lang="en-US" b="1" dirty="0" smtClean="0">
                <a:hlinkClick r:id="rId3"/>
              </a:rPr>
              <a:t>Getting to Know You</a:t>
            </a:r>
            <a:endParaRPr lang="en-US" b="1" dirty="0" smtClean="0">
              <a:hlinkClick r:id="rId4"/>
            </a:endParaRPr>
          </a:p>
          <a:p>
            <a:r>
              <a:rPr lang="en-US" b="1" dirty="0" smtClean="0">
                <a:hlinkClick r:id="rId4"/>
              </a:rPr>
              <a:t>Snowflake Quiz</a:t>
            </a:r>
            <a:endParaRPr lang="en-US" b="1" dirty="0" smtClean="0"/>
          </a:p>
          <a:p>
            <a:r>
              <a:rPr lang="en-US" b="1" dirty="0" smtClean="0">
                <a:hlinkClick r:id="rId5"/>
              </a:rPr>
              <a:t>Parent Teacher Conferences</a:t>
            </a:r>
            <a:endParaRPr lang="en-US" b="1" dirty="0" smtClean="0"/>
          </a:p>
          <a:p>
            <a:r>
              <a:rPr lang="en-US" b="1" dirty="0" smtClean="0">
                <a:hlinkClick r:id="rId6"/>
              </a:rPr>
              <a:t>Grading with </a:t>
            </a:r>
            <a:r>
              <a:rPr lang="en-US" b="1" dirty="0" err="1" smtClean="0">
                <a:hlinkClick r:id="rId6"/>
              </a:rPr>
              <a:t>Flubaroo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849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0789" y="216244"/>
            <a:ext cx="10018713" cy="829962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Periodic Table  of Videos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998" y="1144143"/>
            <a:ext cx="6660292" cy="561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8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11" y="0"/>
            <a:ext cx="3754583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521051" y="793974"/>
            <a:ext cx="10251571" cy="4747545"/>
          </a:xfrm>
          <a:prstGeom prst="rect">
            <a:avLst/>
          </a:prstGeom>
        </p:spPr>
        <p:txBody>
          <a:bodyPr/>
          <a:lstStyle/>
          <a:p>
            <a:pPr marL="914400" lvl="2" indent="0">
              <a:buNone/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Bozeman Science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>
              <a:buNone/>
              <a:defRPr/>
            </a:pPr>
            <a:endParaRPr lang="en-US" sz="2800" b="1" dirty="0"/>
          </a:p>
          <a:p>
            <a:pPr marL="914400" lvl="2" indent="0">
              <a:buNone/>
              <a:defRPr/>
            </a:pPr>
            <a:endParaRPr lang="en-US" sz="2800" b="1" dirty="0" smtClean="0"/>
          </a:p>
          <a:p>
            <a:pPr marL="914400" lvl="2" indent="0">
              <a:buNone/>
              <a:defRPr/>
            </a:pPr>
            <a:endParaRPr lang="en-US" sz="2800" b="1" dirty="0"/>
          </a:p>
          <a:p>
            <a:pPr marL="914400" lvl="2" indent="0">
              <a:buNone/>
              <a:defRPr/>
            </a:pPr>
            <a:endParaRPr lang="en-US" sz="2800" b="1" dirty="0"/>
          </a:p>
          <a:p>
            <a:pPr>
              <a:defRPr/>
            </a:pPr>
            <a:endParaRPr lang="en-US" dirty="0"/>
          </a:p>
          <a:p>
            <a:pPr eaLnBrk="1" hangingPunct="1"/>
            <a:endParaRPr lang="en-US" sz="32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16" y="1715407"/>
            <a:ext cx="7550262" cy="514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2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71" y="248479"/>
            <a:ext cx="10018713" cy="112312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88812" y="1286933"/>
            <a:ext cx="4607188" cy="57626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APPs</a:t>
            </a:r>
            <a:endParaRPr lang="en-US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579272" y="1860176"/>
            <a:ext cx="4622537" cy="1568824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			Join me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42" y="2081410"/>
            <a:ext cx="1466290" cy="13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85" y="2282183"/>
            <a:ext cx="1266992" cy="121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84756" y="3033677"/>
            <a:ext cx="2767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6"/>
              </a:rPr>
              <a:t>Whiteboard free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3604" y="4599798"/>
            <a:ext cx="1428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7"/>
              </a:rPr>
              <a:t>Edmoto</a:t>
            </a:r>
            <a:endParaRPr lang="en-US" sz="28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076" y="4040786"/>
            <a:ext cx="1200701" cy="113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81" y="3935456"/>
            <a:ext cx="1146412" cy="115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92932" y="4171911"/>
            <a:ext cx="314701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Whiteboard Lite: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10"/>
            </a:endParaRP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Collaborative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Drawing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000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29" y="257530"/>
            <a:ext cx="5835175" cy="909021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hlinkClick r:id="rId2"/>
              </a:rPr>
              <a:t>MorgueFile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86" y="1266825"/>
            <a:ext cx="9874165" cy="465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71" y="248479"/>
            <a:ext cx="10018713" cy="112312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488812" y="1286933"/>
            <a:ext cx="4607188" cy="576262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On the Web</a:t>
            </a:r>
            <a:endParaRPr lang="en-US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484311" y="2027583"/>
            <a:ext cx="4475425" cy="4591878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OneDrive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Free tools 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(Microsoft</a:t>
            </a:r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Google Docs</a:t>
            </a:r>
            <a:endParaRPr lang="en-US" sz="35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4"/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Today’s </a:t>
            </a:r>
            <a:r>
              <a:rPr lang="en-US" sz="35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meet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466" y="1602888"/>
            <a:ext cx="5232155" cy="4625789"/>
          </a:xfrm>
        </p:spPr>
        <p:txBody>
          <a:bodyPr/>
          <a:lstStyle/>
          <a:p>
            <a:pPr marL="457200" indent="-4572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5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LiveBinders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example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/>
              </a:rPr>
              <a:t>Padlet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(formerly </a:t>
            </a:r>
            <a:r>
              <a:rPr lang="en-US" b="1" dirty="0" err="1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Wallwisher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)</a:t>
            </a: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– easy to use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Popplet</a:t>
            </a:r>
            <a:endParaRPr lang="en-US" sz="36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Voicethread</a:t>
            </a:r>
            <a:endParaRPr lang="en-US" sz="3600" b="1" dirty="0" smtClean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Edmoto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5903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8947" y="190949"/>
            <a:ext cx="4474106" cy="6589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 err="1" smtClean="0">
                <a:hlinkClick r:id="rId2"/>
              </a:rPr>
              <a:t>Edulastic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93877" y="1151191"/>
            <a:ext cx="8840664" cy="432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09" y="0"/>
            <a:ext cx="3754582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420476" y="1489364"/>
            <a:ext cx="4675524" cy="5119254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 sz="32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943099" y="1120032"/>
            <a:ext cx="3823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hlinkClick r:id="rId2"/>
              </a:rPr>
              <a:t>Cornell Notes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7266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8709" y="0"/>
            <a:ext cx="3754582" cy="1143000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Strategies</a:t>
            </a:r>
            <a:endParaRPr lang="en-US" sz="5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1" name="Content Placeholder 10"/>
          <p:cNvSpPr>
            <a:spLocks noGrp="1"/>
          </p:cNvSpPr>
          <p:nvPr>
            <p:ph sz="quarter" idx="4294967295"/>
          </p:nvPr>
        </p:nvSpPr>
        <p:spPr>
          <a:xfrm>
            <a:off x="1506537" y="1055227"/>
            <a:ext cx="10251571" cy="474754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AutoCollage</a:t>
            </a: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b="1" dirty="0"/>
              <a:t>Photo collages celebrate important events and themes in our lives. Pick a folder, press a button, and in a few minutes AutoCollage presents you with a unique memento to print, email, or include in a digital project. </a:t>
            </a:r>
          </a:p>
          <a:p>
            <a:pPr marL="914400" lvl="2" indent="0">
              <a:buNone/>
              <a:defRPr/>
            </a:pPr>
            <a:endParaRPr lang="en-US" sz="2800" b="1" dirty="0"/>
          </a:p>
          <a:p>
            <a:pPr>
              <a:defRPr/>
            </a:pPr>
            <a:endParaRPr lang="en-US" dirty="0"/>
          </a:p>
          <a:p>
            <a:pPr eaLnBrk="1" hangingPunct="1"/>
            <a:endParaRPr lang="en-US" sz="3200" b="1" dirty="0" smtClean="0"/>
          </a:p>
        </p:txBody>
      </p:sp>
      <p:pic>
        <p:nvPicPr>
          <p:cNvPr id="4" name="Picture 2" descr="C:\Users\default.CO-laptop2\Rain_Forest_AutoCollage_12_Image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485017" y="3624440"/>
            <a:ext cx="9079454" cy="323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055" y="152400"/>
            <a:ext cx="7681459" cy="762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Channel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76299"/>
            <a:ext cx="6240990" cy="5105401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4400" b="1" dirty="0">
                <a:solidFill>
                  <a:srgbClr val="FF0000"/>
                </a:solidFill>
                <a:hlinkClick r:id="rId2"/>
              </a:rPr>
              <a:t>The  Teaching Channel </a:t>
            </a:r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 Videos, common Core Resources and Lesson Plans </a:t>
            </a:r>
          </a:p>
          <a:p>
            <a:pPr marL="1257300" lvl="2" indent="-342900">
              <a:buFont typeface="Arial" pitchFamily="34" charset="0"/>
              <a:buChar char="•"/>
              <a:defRPr/>
            </a:pPr>
            <a:r>
              <a:rPr lang="en-US" sz="34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A Go To  Toolbox for Teachers</a:t>
            </a:r>
            <a:endParaRPr lang="en-U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646" y="1596117"/>
            <a:ext cx="5110224" cy="3835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/>
              <a:t/>
            </a:r>
            <a:br>
              <a:rPr lang="en-US" cap="all" dirty="0"/>
            </a:b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/>
              <a:t/>
            </a:r>
            <a:br>
              <a:rPr lang="en-US" cap="all" dirty="0"/>
            </a:br>
            <a:r>
              <a:rPr lang="en-US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cap="all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mathematics add-in</a:t>
            </a: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/>
              <a:t/>
            </a:r>
            <a:br>
              <a:rPr lang="en-US" cap="all" dirty="0"/>
            </a:br>
            <a:r>
              <a:rPr lang="en-US" cap="all" dirty="0" smtClean="0"/>
              <a:t/>
            </a:r>
            <a:br>
              <a:rPr lang="en-US" cap="all" dirty="0" smtClean="0"/>
            </a:br>
            <a:r>
              <a:rPr lang="en-US" cap="all" dirty="0"/>
              <a:t/>
            </a:r>
            <a:br>
              <a:rPr lang="en-US" cap="all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3315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1514049" y="1532907"/>
            <a:ext cx="4581951" cy="4525963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b="1" dirty="0" smtClean="0"/>
              <a:t>Works with Microsoft Word 2010, Microsoft Office Word 2007, and Microsoft OneNote 2010. With this add-in, you insert an advanced math problem (from algebra to calculus, physics, or statistics) and then click to simplify complex expressions or to solve.  </a:t>
            </a:r>
          </a:p>
        </p:txBody>
      </p:sp>
      <p:sp>
        <p:nvSpPr>
          <p:cNvPr id="13316" name="Content Placeholder 4"/>
          <p:cNvSpPr>
            <a:spLocks noGrp="1"/>
          </p:cNvSpPr>
          <p:nvPr>
            <p:ph sz="half" idx="2"/>
          </p:nvPr>
        </p:nvSpPr>
        <p:spPr>
          <a:xfrm>
            <a:off x="6607967" y="1589314"/>
            <a:ext cx="4895056" cy="4201886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6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07029" y="0"/>
            <a:ext cx="8207827" cy="952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M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ath Worksheet Generator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Content Placeholder 8"/>
          <p:cNvSpPr>
            <a:spLocks noGrp="1"/>
          </p:cNvSpPr>
          <p:nvPr>
            <p:ph idx="1"/>
          </p:nvPr>
        </p:nvSpPr>
        <p:spPr>
          <a:xfrm>
            <a:off x="6502401" y="1004888"/>
            <a:ext cx="6661151" cy="585311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40" name="Text Placeholder 9"/>
          <p:cNvSpPr>
            <a:spLocks noGrp="1"/>
          </p:cNvSpPr>
          <p:nvPr>
            <p:ph type="body" sz="half" idx="2"/>
          </p:nvPr>
        </p:nvSpPr>
        <p:spPr>
          <a:xfrm>
            <a:off x="711201" y="1741488"/>
            <a:ext cx="4011084" cy="3687762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096963"/>
            <a:ext cx="59055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897063"/>
            <a:ext cx="2393951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t="14888" r="57642" b="40129"/>
          <a:stretch>
            <a:fillRect/>
          </a:stretch>
        </p:blipFill>
        <p:spPr bwMode="auto">
          <a:xfrm>
            <a:off x="1415446" y="1849666"/>
            <a:ext cx="4593469" cy="3895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149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485" y="261257"/>
            <a:ext cx="10363200" cy="93617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Illuminations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402167" y="1527175"/>
            <a:ext cx="11338984" cy="4572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2499" b="8000"/>
          <a:stretch>
            <a:fillRect/>
          </a:stretch>
        </p:blipFill>
        <p:spPr bwMode="auto">
          <a:xfrm>
            <a:off x="1839684" y="1197428"/>
            <a:ext cx="10115341" cy="493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4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2827" y="152400"/>
            <a:ext cx="898071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 err="1" smtClean="0">
                <a:hlinkClick r:id="rId2"/>
              </a:rPr>
              <a:t>Interactivate</a:t>
            </a:r>
            <a:endParaRPr lang="en-US" sz="6600" b="1" dirty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2083" b="28333"/>
          <a:stretch>
            <a:fillRect/>
          </a:stretch>
        </p:blipFill>
        <p:spPr>
          <a:xfrm>
            <a:off x="2612571" y="1752600"/>
            <a:ext cx="8849181" cy="4887686"/>
          </a:xfrm>
        </p:spPr>
      </p:pic>
      <p:sp>
        <p:nvSpPr>
          <p:cNvPr id="5" name="Hexagon 4"/>
          <p:cNvSpPr/>
          <p:nvPr/>
        </p:nvSpPr>
        <p:spPr bwMode="auto">
          <a:xfrm rot="20194035">
            <a:off x="1843313" y="2845706"/>
            <a:ext cx="2432051" cy="1536700"/>
          </a:xfrm>
          <a:prstGeom prst="hexagon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Grades</a:t>
            </a:r>
          </a:p>
          <a:p>
            <a:pPr algn="ctr" eaLnBrk="0" hangingPunct="0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3 - 12</a:t>
            </a:r>
          </a:p>
        </p:txBody>
      </p:sp>
    </p:spTree>
    <p:extLst>
      <p:ext uri="{BB962C8B-B14F-4D97-AF65-F5344CB8AC3E}">
        <p14:creationId xmlns:p14="http://schemas.microsoft.com/office/powerpoint/2010/main" val="39879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" r="2499" b="13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89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584" y="169433"/>
            <a:ext cx="10018713" cy="1752599"/>
          </a:xfrm>
        </p:spPr>
        <p:txBody>
          <a:bodyPr/>
          <a:lstStyle/>
          <a:p>
            <a:r>
              <a:rPr lang="en-US" dirty="0" smtClean="0"/>
              <a:t>RESOURCES TO SUPPLEMENT AND ENRICH</a:t>
            </a:r>
            <a:br>
              <a:rPr lang="en-US" dirty="0" smtClean="0"/>
            </a:br>
            <a:r>
              <a:rPr lang="en-US" dirty="0" smtClean="0"/>
              <a:t>LESSONS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4577" y="1970042"/>
            <a:ext cx="3115460" cy="584729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NBC LEARN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428" y="2732909"/>
            <a:ext cx="3928187" cy="402827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386097" y="1989268"/>
            <a:ext cx="3285489" cy="576262"/>
          </a:xfrm>
        </p:spPr>
        <p:txBody>
          <a:bodyPr/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Science 360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55" y="2765182"/>
            <a:ext cx="3473351" cy="3985674"/>
          </a:xfrm>
        </p:spPr>
      </p:pic>
    </p:spTree>
    <p:extLst>
      <p:ext uri="{BB962C8B-B14F-4D97-AF65-F5344CB8AC3E}">
        <p14:creationId xmlns:p14="http://schemas.microsoft.com/office/powerpoint/2010/main" val="321531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070" y="152402"/>
            <a:ext cx="9461642" cy="544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1"/>
          <p:cNvSpPr txBox="1">
            <a:spLocks noChangeArrowheads="1"/>
          </p:cNvSpPr>
          <p:nvPr/>
        </p:nvSpPr>
        <p:spPr bwMode="auto">
          <a:xfrm>
            <a:off x="1858195" y="5696972"/>
            <a:ext cx="9696831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http://www.iatd.net/Main%20website/Resources/documents/CCSS_Assessments_Presentation_01_10_2011teachers.pdf</a:t>
            </a:r>
          </a:p>
        </p:txBody>
      </p:sp>
    </p:spTree>
    <p:extLst>
      <p:ext uri="{BB962C8B-B14F-4D97-AF65-F5344CB8AC3E}">
        <p14:creationId xmlns:p14="http://schemas.microsoft.com/office/powerpoint/2010/main" val="22631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178081">
            <a:off x="-222250" y="403226"/>
            <a:ext cx="8178801" cy="1598613"/>
          </a:xfrm>
        </p:spPr>
      </p:pic>
      <p:sp>
        <p:nvSpPr>
          <p:cNvPr id="29699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657600" y="1981200"/>
            <a:ext cx="8331200" cy="48768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b="1" smtClean="0">
                <a:hlinkClick r:id="rId3"/>
              </a:rPr>
              <a:t>Quizlet </a:t>
            </a:r>
            <a:endParaRPr lang="en-US" sz="4000" b="1" smtClean="0"/>
          </a:p>
          <a:p>
            <a:pPr eaLnBrk="1" hangingPunct="1"/>
            <a:r>
              <a:rPr lang="en-US" sz="4000" b="1" smtClean="0">
                <a:hlinkClick r:id="rId4"/>
              </a:rPr>
              <a:t>Tennessee Electronic Library</a:t>
            </a:r>
            <a:endParaRPr lang="en-US" sz="4000" b="1" smtClean="0"/>
          </a:p>
          <a:p>
            <a:pPr eaLnBrk="1" hangingPunct="1"/>
            <a:r>
              <a:rPr lang="en-US" sz="4000" b="1" smtClean="0">
                <a:hlinkClick r:id="rId5"/>
              </a:rPr>
              <a:t>Library of Congress</a:t>
            </a:r>
            <a:endParaRPr lang="en-US" sz="4000" b="1" smtClean="0"/>
          </a:p>
          <a:p>
            <a:pPr eaLnBrk="1" hangingPunct="1"/>
            <a:r>
              <a:rPr lang="en-US" sz="4000" b="1" smtClean="0">
                <a:hlinkClick r:id="rId6"/>
              </a:rPr>
              <a:t>iTunes U</a:t>
            </a:r>
            <a:endParaRPr lang="en-US" sz="4000" b="1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0233" y="304800"/>
            <a:ext cx="5486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Cool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03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6001" y="217714"/>
            <a:ext cx="10018713" cy="138248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sz="36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hlinkClick r:id="rId2"/>
              </a:rPr>
              <a:t>Curriculum Pathways</a:t>
            </a:r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8063"/>
            <a:ext cx="10143879" cy="467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33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140" y="239486"/>
            <a:ext cx="10018713" cy="123008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82486"/>
            <a:ext cx="10018713" cy="5018315"/>
          </a:xfrm>
        </p:spPr>
        <p:txBody>
          <a:bodyPr rtlCol="0">
            <a:normAutofit fontScale="77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6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Treasures  On-line</a:t>
            </a:r>
            <a:r>
              <a:rPr lang="en-US" sz="4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– McGraw-Hill Companies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6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Utah Education Network – K-12 student center</a:t>
            </a:r>
            <a:endParaRPr lang="en-US" sz="4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K-2 Student </a:t>
            </a:r>
            <a:r>
              <a:rPr lang="en-US" sz="2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Interactives</a:t>
            </a:r>
            <a:endParaRPr lang="en-US" sz="29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3-6 Student </a:t>
            </a:r>
            <a:r>
              <a:rPr lang="en-US" sz="2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Interactives</a:t>
            </a:r>
            <a:endParaRPr lang="en-US" sz="29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7-12 Student </a:t>
            </a:r>
            <a:r>
              <a:rPr lang="en-US" sz="29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hlinkClick r:id="rId6"/>
              </a:rPr>
              <a:t>Interactives</a:t>
            </a:r>
            <a:endParaRPr lang="en-US" sz="29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4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5100" b="1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Making Common Core Uncommonly Exciting</a:t>
            </a:r>
            <a:endParaRPr lang="en-US" sz="5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9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Select the ISTE 2012 presentation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111" y="163286"/>
            <a:ext cx="10018713" cy="87085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2638196" y="5189442"/>
            <a:ext cx="8389033" cy="1668557"/>
          </a:xfrm>
        </p:spPr>
        <p:txBody>
          <a:bodyPr>
            <a:normAutofit fontScale="25000" lnSpcReduction="20000"/>
          </a:bodyPr>
          <a:lstStyle/>
          <a:p>
            <a:pPr eaLnBrk="1" hangingPunct="1"/>
            <a:endParaRPr lang="en-US" dirty="0" smtClean="0">
              <a:hlinkClick r:id="rId2"/>
            </a:endParaRPr>
          </a:p>
          <a:p>
            <a:pPr eaLnBrk="1" hangingPunct="1"/>
            <a:endParaRPr lang="en-US" dirty="0">
              <a:hlinkClick r:id="rId2"/>
            </a:endParaRPr>
          </a:p>
          <a:p>
            <a:pPr eaLnBrk="1" hangingPunct="1"/>
            <a:endParaRPr lang="en-US" dirty="0" smtClean="0">
              <a:hlinkClick r:id="rId2"/>
            </a:endParaRPr>
          </a:p>
          <a:p>
            <a:pPr eaLnBrk="1" hangingPunct="1"/>
            <a:endParaRPr lang="en-US" dirty="0">
              <a:hlinkClick r:id="rId2"/>
            </a:endParaRPr>
          </a:p>
          <a:p>
            <a:pPr eaLnBrk="1" hangingPunct="1"/>
            <a:r>
              <a:rPr lang="en-US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STEM Education Resource Center</a:t>
            </a:r>
            <a:endParaRPr lang="en-US" sz="1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/>
            <a:r>
              <a:rPr lang="en-US" sz="1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PBS Kids</a:t>
            </a:r>
            <a:endParaRPr lang="en-US" sz="1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/>
            <a:endParaRPr lang="en-US" sz="1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eaLnBrk="1" hangingPunct="1"/>
            <a:endParaRPr lang="en-US" dirty="0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66" y="1480455"/>
            <a:ext cx="6252134" cy="36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r="7437"/>
          <a:stretch/>
        </p:blipFill>
        <p:spPr bwMode="auto">
          <a:xfrm>
            <a:off x="1344228" y="1034141"/>
            <a:ext cx="4665172" cy="266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4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8377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hlinkClick r:id="rId2"/>
              </a:rPr>
              <a:t>HippoCampus</a:t>
            </a:r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485" y="1611085"/>
            <a:ext cx="9837058" cy="463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1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140" y="315686"/>
            <a:ext cx="10018713" cy="109945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 Resources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hlinkClick r:id="rId2"/>
              </a:rPr>
              <a:t>Khan Academy</a:t>
            </a:r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12" y="1458686"/>
            <a:ext cx="975994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2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96" y="293915"/>
            <a:ext cx="10018713" cy="116477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Games (Experiences) with Real World Connections</a:t>
            </a:r>
            <a:endParaRPr lang="en-US" sz="44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84310" y="1491344"/>
            <a:ext cx="10018713" cy="495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CSI – The Experience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  <a:p>
            <a:pPr eaLnBrk="1" hangingPunct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Nobelprize.org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 </a:t>
            </a:r>
            <a:r>
              <a:rPr lang="en-US" sz="3600" b="1" dirty="0" smtClean="0">
                <a:latin typeface="+mj-lt"/>
              </a:rPr>
              <a:t>- </a:t>
            </a:r>
            <a:r>
              <a:rPr lang="en-US" sz="3200" b="1" dirty="0" smtClean="0">
                <a:latin typeface="+mj-lt"/>
              </a:rPr>
              <a:t>These games and simulations, based on Nobel Prize-awarded achievements, will teach and inspire you while you’re having FUN!</a:t>
            </a:r>
          </a:p>
          <a:p>
            <a:pPr eaLnBrk="1" hangingPunct="1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TryEngineering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</a:p>
          <a:p>
            <a:pPr eaLnBrk="1" hangingPunct="1"/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Edheads</a:t>
            </a: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21" y="4469509"/>
            <a:ext cx="4729443" cy="222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87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3156" y="0"/>
            <a:ext cx="8654443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HHMI Cool Science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2"/>
          </p:nvPr>
        </p:nvSpPr>
        <p:spPr>
          <a:xfrm>
            <a:off x="711200" y="6019801"/>
            <a:ext cx="9956800" cy="4373563"/>
          </a:xfrm>
        </p:spPr>
        <p:txBody>
          <a:bodyPr/>
          <a:lstStyle/>
          <a:p>
            <a:pPr eaLnBrk="1" hangingPunct="1"/>
            <a:r>
              <a:rPr lang="en-US" smtClean="0">
                <a:hlinkClick r:id="rId3"/>
              </a:rPr>
              <a:t>VIRTUAL LABS</a:t>
            </a:r>
            <a:endParaRPr lang="en-US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57" y="977900"/>
            <a:ext cx="9666814" cy="52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7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616" y="272144"/>
            <a:ext cx="5022851" cy="6381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5221" r="13547" b="6250"/>
          <a:stretch>
            <a:fillRect/>
          </a:stretch>
        </p:blipFill>
        <p:spPr bwMode="auto">
          <a:xfrm>
            <a:off x="4430417" y="2008143"/>
            <a:ext cx="7674498" cy="484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Box 3"/>
          <p:cNvSpPr txBox="1">
            <a:spLocks noChangeArrowheads="1"/>
          </p:cNvSpPr>
          <p:nvPr/>
        </p:nvSpPr>
        <p:spPr bwMode="auto">
          <a:xfrm>
            <a:off x="2032001" y="2795589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hlinkClick r:id="rId3"/>
              </a:rPr>
              <a:t>Diffusion</a:t>
            </a:r>
            <a:endParaRPr lang="en-US" b="1" dirty="0"/>
          </a:p>
        </p:txBody>
      </p:sp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549849" y="3585998"/>
            <a:ext cx="2489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itchFamily="18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hlinkClick r:id="rId4"/>
              </a:rPr>
              <a:t>Build a Wind Turbine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430416" y="1023258"/>
            <a:ext cx="470269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5"/>
              </a:rPr>
              <a:t>Concord Consortium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47" y="5057694"/>
            <a:ext cx="6096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203" y="120856"/>
            <a:ext cx="10018713" cy="895574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BioEd Online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84312" y="1463041"/>
            <a:ext cx="4895055" cy="43281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060" y="1016430"/>
            <a:ext cx="5720604" cy="34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18" y="1371432"/>
            <a:ext cx="4617642" cy="355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7191">
            <a:off x="7669568" y="3694113"/>
            <a:ext cx="3972979" cy="27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863" y="152400"/>
            <a:ext cx="8708399" cy="762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Edutopia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 videos</a:t>
            </a:r>
            <a:endParaRPr lang="en-US" sz="4000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76299"/>
            <a:ext cx="6240990" cy="5105401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863" y="1066800"/>
            <a:ext cx="8708399" cy="55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3" y="193678"/>
            <a:ext cx="4775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Tools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971" y="1796143"/>
            <a:ext cx="6629400" cy="42211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Google Forms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3"/>
            </a:endParaRPr>
          </a:p>
          <a:p>
            <a:pPr marL="857250" lvl="1" indent="-457200" eaLnBrk="1" fontAlgn="auto" hangingPunct="1">
              <a:spcAft>
                <a:spcPts val="0"/>
              </a:spcAft>
              <a:defRPr/>
            </a:pPr>
            <a:r>
              <a:rPr lang="en-US" sz="36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Flubaroo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57250" lvl="1" indent="-457200" eaLnBrk="1" fontAlgn="auto" hangingPunct="1">
              <a:spcAft>
                <a:spcPts val="0"/>
              </a:spcAft>
              <a:defRPr/>
            </a:pP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Ways to use Google Forms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Quizzes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Surveys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Rubrics and more</a:t>
            </a:r>
            <a:endParaRPr lang="en-US" sz="3600" b="1" dirty="0" smtClean="0">
              <a:solidFill>
                <a:schemeClr val="tx1">
                  <a:lumMod val="50000"/>
                  <a:lumOff val="50000"/>
                </a:schemeClr>
              </a:solidFill>
              <a:hlinkClick r:id="rId3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0"/>
            <a:ext cx="5835953" cy="133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30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3" y="193678"/>
            <a:ext cx="4775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Tools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2515" y="1613648"/>
            <a:ext cx="9786258" cy="2904564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Poll Everywhere</a:t>
            </a:r>
          </a:p>
          <a:p>
            <a:pPr lvl="1"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Poll Everywhere is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free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for audiences of 40 people or less and we offer paid plans for larger audiences.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K-12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Higher Education</a:t>
            </a: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semester-long plans are also available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0"/>
            <a:ext cx="5835953" cy="133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34" y="4257787"/>
            <a:ext cx="4703756" cy="26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4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3" y="193678"/>
            <a:ext cx="4775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Assessment Tools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971" y="1796143"/>
            <a:ext cx="9786258" cy="5061857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That Quiz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Mathematics Assessment Project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Smarter Balance Assessments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Jeopardy Labs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4" y="0"/>
            <a:ext cx="5835953" cy="133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44" y="2052021"/>
            <a:ext cx="3345627" cy="2509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8726" y="413785"/>
            <a:ext cx="10018713" cy="740229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CREATED WORK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64568" y="1643744"/>
            <a:ext cx="3616223" cy="342310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89582" y="1065714"/>
            <a:ext cx="1677259" cy="576262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APPs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2575" y="2052021"/>
            <a:ext cx="5334162" cy="2069556"/>
          </a:xfrm>
        </p:spPr>
        <p:txBody>
          <a:bodyPr>
            <a:normAutofit fontScale="55000" lnSpcReduction="20000"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PUPPET PALS 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200" dirty="0"/>
              <a:t>Create your own unique shows with animation and audio in real time!</a:t>
            </a:r>
            <a:endParaRPr lang="en-US" sz="5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4"/>
              </a:rPr>
              <a:t>SOCK PUPPETS</a:t>
            </a:r>
            <a:endParaRPr lang="en-US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>
              <a:buNone/>
            </a:pPr>
            <a:r>
              <a:rPr lang="en-US" sz="3200" dirty="0"/>
              <a:t>Create your own lip-synched videos and share </a:t>
            </a:r>
            <a:r>
              <a:rPr lang="en-US" sz="3200" dirty="0" smtClean="0"/>
              <a:t>them.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sz="3200" b="1" dirty="0" smtClean="0"/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31" y="1288831"/>
            <a:ext cx="1423595" cy="1067696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1200944" y="1532406"/>
            <a:ext cx="4895056" cy="24558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6"/>
              </a:rPr>
              <a:t>EDUCREATION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lvl="1" indent="0">
              <a:buFont typeface="Arial"/>
              <a:buNone/>
            </a:pPr>
            <a:endParaRPr lang="en-US" sz="3200" b="1" dirty="0" smtClean="0"/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044" y="1641976"/>
            <a:ext cx="1364290" cy="120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http://web.jc-schools.net/science/files/2012/06/sockpuppet-150x15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993" y="3428999"/>
            <a:ext cx="1046181" cy="10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20" y="5109491"/>
            <a:ext cx="1315032" cy="124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14188" y="5318131"/>
            <a:ext cx="413446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10"/>
              </a:rPr>
              <a:t>Story Kit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2400" dirty="0" smtClean="0"/>
              <a:t>Create an electronic storybook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10222" y="215764"/>
            <a:ext cx="10018713" cy="1018309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Teaching Sites for Student Learning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48856" y="1094958"/>
            <a:ext cx="10018713" cy="420139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2"/>
              </a:rPr>
              <a:t>Khan Academy</a:t>
            </a:r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hlinkClick r:id="rId3"/>
              </a:rPr>
              <a:t>Wolfram Alpha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2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47" y="2183747"/>
            <a:ext cx="4186894" cy="229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18" y="5275562"/>
            <a:ext cx="6010275" cy="77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70" y="1057276"/>
            <a:ext cx="5834230" cy="580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7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5826" y="330798"/>
            <a:ext cx="10018713" cy="809513"/>
          </a:xfrm>
        </p:spPr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</a:t>
            </a:r>
            <a:endParaRPr lang="en-US" b="1" dirty="0">
              <a:solidFill>
                <a:schemeClr val="tx2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15" y="989703"/>
            <a:ext cx="4165600" cy="3124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615" y="1442868"/>
            <a:ext cx="5052508" cy="3789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9726" r="28549"/>
          <a:stretch/>
        </p:blipFill>
        <p:spPr>
          <a:xfrm>
            <a:off x="3636085" y="3926125"/>
            <a:ext cx="2151530" cy="2612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22116" r="39295" b="10998"/>
          <a:stretch/>
        </p:blipFill>
        <p:spPr bwMode="auto">
          <a:xfrm>
            <a:off x="5787615" y="4715685"/>
            <a:ext cx="2226832" cy="251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t="14508" r="6983" b="21366"/>
          <a:stretch/>
        </p:blipFill>
        <p:spPr bwMode="auto">
          <a:xfrm>
            <a:off x="8014447" y="4953897"/>
            <a:ext cx="2043953" cy="190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69" y="2667000"/>
            <a:ext cx="4165600" cy="3124200"/>
          </a:xfrm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41" y="3151188"/>
            <a:ext cx="7886518" cy="327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48" y="1303338"/>
            <a:ext cx="53467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741" y="305644"/>
            <a:ext cx="9253977" cy="76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18" y="1313293"/>
            <a:ext cx="25400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22" y="698150"/>
            <a:ext cx="6697010" cy="52680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30127" y="62116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http://langwitches.org/blog/2012/03/31/ipad-apps-and-blooms-taxonomy/</a:t>
            </a:r>
          </a:p>
        </p:txBody>
      </p:sp>
    </p:spTree>
    <p:extLst>
      <p:ext uri="{BB962C8B-B14F-4D97-AF65-F5344CB8AC3E}">
        <p14:creationId xmlns:p14="http://schemas.microsoft.com/office/powerpoint/2010/main" val="41759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19196" y="17586"/>
            <a:ext cx="9452751" cy="1752599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Buck Institute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9196" y="1746739"/>
            <a:ext cx="9567296" cy="480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7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981200" y="228600"/>
            <a:ext cx="8229600" cy="838200"/>
          </a:xfrm>
        </p:spPr>
        <p:txBody>
          <a:bodyPr/>
          <a:lstStyle/>
          <a:p>
            <a:r>
              <a:rPr lang="en-US" b="1">
                <a:hlinkClick r:id="rId2"/>
              </a:rPr>
              <a:t>iTunes U</a:t>
            </a:r>
            <a:endParaRPr lang="en-US" b="1"/>
          </a:p>
        </p:txBody>
      </p:sp>
      <p:sp>
        <p:nvSpPr>
          <p:cNvPr id="30723" name="Content Placeholder 2"/>
          <p:cNvSpPr>
            <a:spLocks noGrp="1"/>
          </p:cNvSpPr>
          <p:nvPr>
            <p:ph sz="half" idx="1"/>
          </p:nvPr>
        </p:nvSpPr>
        <p:spPr>
          <a:xfrm>
            <a:off x="1981200" y="1920875"/>
            <a:ext cx="4114800" cy="4433888"/>
          </a:xfrm>
        </p:spPr>
        <p:txBody>
          <a:bodyPr/>
          <a:lstStyle/>
          <a:p>
            <a:r>
              <a:rPr lang="en-US" smtClean="0">
                <a:hlinkClick r:id="rId2"/>
              </a:rPr>
              <a:t>http://www.apple.com/education/guidedtours/itunesu.html</a:t>
            </a:r>
            <a:endParaRPr lang="en-US" smtClean="0"/>
          </a:p>
          <a:p>
            <a:r>
              <a:rPr lang="en-US" smtClean="0"/>
              <a:t>Part of the iTunes store</a:t>
            </a:r>
          </a:p>
          <a:p>
            <a:r>
              <a:rPr lang="en-US" smtClean="0"/>
              <a:t>Educational, audio, and video content</a:t>
            </a:r>
          </a:p>
          <a:p>
            <a:r>
              <a:rPr lang="en-US" smtClean="0"/>
              <a:t>Most popular downloads</a:t>
            </a:r>
          </a:p>
          <a:p>
            <a:r>
              <a:rPr lang="en-US" smtClean="0"/>
              <a:t>Contents categories</a:t>
            </a:r>
          </a:p>
          <a:p>
            <a:r>
              <a:rPr lang="en-US" smtClean="0"/>
              <a:t>By University</a:t>
            </a:r>
          </a:p>
          <a:p>
            <a:endParaRPr lang="en-US" smtClean="0"/>
          </a:p>
          <a:p>
            <a:endParaRPr lang="en-US" smtClean="0"/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6982" t="21567" r="18867" b="15540"/>
          <a:stretch>
            <a:fillRect/>
          </a:stretch>
        </p:blipFill>
        <p:spPr>
          <a:xfrm>
            <a:off x="6308726" y="2895600"/>
            <a:ext cx="4359275" cy="3581400"/>
          </a:xfrm>
        </p:spPr>
      </p:pic>
    </p:spTree>
    <p:extLst>
      <p:ext uri="{BB962C8B-B14F-4D97-AF65-F5344CB8AC3E}">
        <p14:creationId xmlns:p14="http://schemas.microsoft.com/office/powerpoint/2010/main" val="1879324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256" y="648494"/>
            <a:ext cx="9463144" cy="834618"/>
          </a:xfrm>
        </p:spPr>
        <p:txBody>
          <a:bodyPr/>
          <a:lstStyle/>
          <a:p>
            <a:pPr algn="l">
              <a:defRPr/>
            </a:pPr>
            <a:endParaRPr lang="en-US" b="1" dirty="0">
              <a:solidFill>
                <a:srgbClr val="AD2593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455390" y="627587"/>
            <a:ext cx="10018713" cy="458686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Tennessee Opportunity Programs, Inc. (TOPS) is a private non-profit agency chartered in 1973 in the State of Tennessee. We are recognized by the Internal Revenue Service as a 501(c)(3) tax exempt organization.  </a:t>
            </a: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46" y="182023"/>
            <a:ext cx="8034801" cy="138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05"/>
          <a:stretch/>
        </p:blipFill>
        <p:spPr bwMode="auto">
          <a:xfrm>
            <a:off x="1670593" y="2680939"/>
            <a:ext cx="9163051" cy="396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54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Rubistar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9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88" y="1331915"/>
            <a:ext cx="9112612" cy="47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1622" y="117679"/>
            <a:ext cx="32127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Assessment </a:t>
            </a:r>
            <a:endParaRPr lang="en-US" sz="4400" b="1" dirty="0" smtClean="0"/>
          </a:p>
          <a:p>
            <a:pPr algn="ctr"/>
            <a:r>
              <a:rPr lang="en-US" sz="4400" b="1" dirty="0" smtClean="0"/>
              <a:t>Tools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1867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32653" y="142422"/>
            <a:ext cx="10018713" cy="1752599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Newsela.com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98" y="1895021"/>
            <a:ext cx="10517901" cy="380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5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Override1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EB8F22"/>
    </a:accent1>
    <a:accent2>
      <a:srgbClr val="CD4223"/>
    </a:accent2>
    <a:accent3>
      <a:srgbClr val="A89374"/>
    </a:accent3>
    <a:accent4>
      <a:srgbClr val="83AA67"/>
    </a:accent4>
    <a:accent5>
      <a:srgbClr val="4FA9C1"/>
    </a:accent5>
    <a:accent6>
      <a:srgbClr val="9390AF"/>
    </a:accent6>
    <a:hlink>
      <a:srgbClr val="EC7220"/>
    </a:hlink>
    <a:folHlink>
      <a:srgbClr val="F09355"/>
    </a:folHlink>
  </a:clrScheme>
</a:themeOverride>
</file>

<file path=ppt/theme/themeOverride2.xml><?xml version="1.0" encoding="utf-8"?>
<a:themeOverride xmlns:a="http://schemas.openxmlformats.org/drawingml/2006/main">
  <a:clrScheme name="Parallax">
    <a:dk1>
      <a:sysClr val="windowText" lastClr="000000"/>
    </a:dk1>
    <a:lt1>
      <a:sysClr val="window" lastClr="FFFFFF"/>
    </a:lt1>
    <a:dk2>
      <a:srgbClr val="212121"/>
    </a:dk2>
    <a:lt2>
      <a:srgbClr val="CDD0D1"/>
    </a:lt2>
    <a:accent1>
      <a:srgbClr val="EB8F22"/>
    </a:accent1>
    <a:accent2>
      <a:srgbClr val="CD4223"/>
    </a:accent2>
    <a:accent3>
      <a:srgbClr val="A89374"/>
    </a:accent3>
    <a:accent4>
      <a:srgbClr val="83AA67"/>
    </a:accent4>
    <a:accent5>
      <a:srgbClr val="4FA9C1"/>
    </a:accent5>
    <a:accent6>
      <a:srgbClr val="9390AF"/>
    </a:accent6>
    <a:hlink>
      <a:srgbClr val="EC7220"/>
    </a:hlink>
    <a:folHlink>
      <a:srgbClr val="F0935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</TotalTime>
  <Words>521</Words>
  <Application>Microsoft Office PowerPoint</Application>
  <PresentationFormat>Widescreen</PresentationFormat>
  <Paragraphs>159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Britannic Bold</vt:lpstr>
      <vt:lpstr>Brush Script Std</vt:lpstr>
      <vt:lpstr>Corbel</vt:lpstr>
      <vt:lpstr>Palatino Linotype</vt:lpstr>
      <vt:lpstr>Rockwell Extra Bold</vt:lpstr>
      <vt:lpstr>Parallax</vt:lpstr>
      <vt:lpstr>I LOVE FREE</vt:lpstr>
      <vt:lpstr>COLLABORATION</vt:lpstr>
      <vt:lpstr>PowerPoint Presentation</vt:lpstr>
      <vt:lpstr>Edutopia videos</vt:lpstr>
      <vt:lpstr>Buck Institute</vt:lpstr>
      <vt:lpstr>iTunes U</vt:lpstr>
      <vt:lpstr>PowerPoint Presentation</vt:lpstr>
      <vt:lpstr>Rubistar</vt:lpstr>
      <vt:lpstr>Newsela.com</vt:lpstr>
      <vt:lpstr>Today’s Meet https://todaysmeet.com/CN_ScienceMethods</vt:lpstr>
      <vt:lpstr>Edutopia videos</vt:lpstr>
      <vt:lpstr>Buck Institute</vt:lpstr>
      <vt:lpstr>Strategies</vt:lpstr>
      <vt:lpstr>Strategies</vt:lpstr>
      <vt:lpstr>Google Forms for Educators</vt:lpstr>
      <vt:lpstr>Periodic Table  of Videos</vt:lpstr>
      <vt:lpstr>Strategies</vt:lpstr>
      <vt:lpstr>COLLABORATION</vt:lpstr>
      <vt:lpstr>MorgueFile</vt:lpstr>
      <vt:lpstr>Edulastic</vt:lpstr>
      <vt:lpstr>Strategies</vt:lpstr>
      <vt:lpstr>Strategies</vt:lpstr>
      <vt:lpstr>Teaching Channel</vt:lpstr>
      <vt:lpstr>     mathematics add-in     </vt:lpstr>
      <vt:lpstr>Math Worksheet Generator</vt:lpstr>
      <vt:lpstr>Illuminations</vt:lpstr>
      <vt:lpstr>Interactivate</vt:lpstr>
      <vt:lpstr>PowerPoint Presentation</vt:lpstr>
      <vt:lpstr>RESOURCES TO SUPPLEMENT AND ENRICH LESSONS</vt:lpstr>
      <vt:lpstr>Cool Tools</vt:lpstr>
      <vt:lpstr>Content Resources</vt:lpstr>
      <vt:lpstr>Content Resources</vt:lpstr>
      <vt:lpstr>Content Resources</vt:lpstr>
      <vt:lpstr>Content Resources</vt:lpstr>
      <vt:lpstr>Content Resources</vt:lpstr>
      <vt:lpstr>Learning Games (Experiences) with Real World Connections</vt:lpstr>
      <vt:lpstr>HHMI Cool Science</vt:lpstr>
      <vt:lpstr>Analysis</vt:lpstr>
      <vt:lpstr>BioEd Online</vt:lpstr>
      <vt:lpstr>Assessment Tools</vt:lpstr>
      <vt:lpstr>Assessment Tools</vt:lpstr>
      <vt:lpstr>Assessment Tools</vt:lpstr>
      <vt:lpstr>STUDENT CREATED WORK</vt:lpstr>
      <vt:lpstr>Teaching Sites for Student Learning</vt:lpstr>
      <vt:lpstr>STEM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 OVE FREE</dc:title>
  <dc:creator>Jan Coley</dc:creator>
  <cp:lastModifiedBy>JAN COLEY</cp:lastModifiedBy>
  <cp:revision>58</cp:revision>
  <dcterms:created xsi:type="dcterms:W3CDTF">2013-04-14T12:00:18Z</dcterms:created>
  <dcterms:modified xsi:type="dcterms:W3CDTF">2016-06-08T14:23:52Z</dcterms:modified>
</cp:coreProperties>
</file>