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5" r:id="rId2"/>
    <p:sldId id="257" r:id="rId3"/>
    <p:sldId id="262" r:id="rId4"/>
    <p:sldId id="256" r:id="rId5"/>
    <p:sldId id="301" r:id="rId6"/>
    <p:sldId id="289" r:id="rId7"/>
    <p:sldId id="290" r:id="rId8"/>
    <p:sldId id="294" r:id="rId9"/>
    <p:sldId id="297" r:id="rId10"/>
    <p:sldId id="295" r:id="rId11"/>
    <p:sldId id="296" r:id="rId12"/>
    <p:sldId id="264" r:id="rId13"/>
    <p:sldId id="266" r:id="rId14"/>
    <p:sldId id="299" r:id="rId15"/>
    <p:sldId id="300" r:id="rId16"/>
    <p:sldId id="298" r:id="rId17"/>
    <p:sldId id="267" r:id="rId18"/>
    <p:sldId id="263" r:id="rId19"/>
    <p:sldId id="268" r:id="rId20"/>
    <p:sldId id="269" r:id="rId21"/>
    <p:sldId id="270" r:id="rId22"/>
    <p:sldId id="271" r:id="rId23"/>
    <p:sldId id="272" r:id="rId24"/>
    <p:sldId id="275" r:id="rId25"/>
    <p:sldId id="274" r:id="rId26"/>
    <p:sldId id="273" r:id="rId27"/>
    <p:sldId id="276" r:id="rId28"/>
    <p:sldId id="277" r:id="rId29"/>
    <p:sldId id="278" r:id="rId30"/>
    <p:sldId id="284" r:id="rId31"/>
    <p:sldId id="279" r:id="rId32"/>
    <p:sldId id="285" r:id="rId33"/>
    <p:sldId id="286" r:id="rId34"/>
    <p:sldId id="287" r:id="rId35"/>
    <p:sldId id="302" r:id="rId36"/>
    <p:sldId id="303" r:id="rId37"/>
    <p:sldId id="288" r:id="rId38"/>
    <p:sldId id="291" r:id="rId39"/>
    <p:sldId id="261" r:id="rId40"/>
    <p:sldId id="260" r:id="rId41"/>
    <p:sldId id="259" r:id="rId42"/>
    <p:sldId id="292" r:id="rId43"/>
    <p:sldId id="29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showGuides="1">
      <p:cViewPr varScale="1">
        <p:scale>
          <a:sx n="91" d="100"/>
          <a:sy n="91" d="100"/>
        </p:scale>
        <p:origin x="534"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6/21/2017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6/21/2017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6/21/2017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6/21/2017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6/21/2017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pPr>
              <a:defRPr/>
            </a:pPr>
            <a:fld id="{789CC246-D98D-4AB4-B564-57F5DCD374BE}" type="slidenum">
              <a:rPr lang="en-US"/>
              <a:pPr>
                <a:defRPr/>
              </a:pPr>
              <a:t>‹#›</a:t>
            </a:fld>
            <a:endParaRPr lang="en-US"/>
          </a:p>
        </p:txBody>
      </p:sp>
    </p:spTree>
    <p:extLst>
      <p:ext uri="{BB962C8B-B14F-4D97-AF65-F5344CB8AC3E}">
        <p14:creationId xmlns:p14="http://schemas.microsoft.com/office/powerpoint/2010/main" val="306650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6/21/2017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6/21/2017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6/21/2017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6/21/2017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6/21/2017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6/21/2017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uen.org/k12student/interactives.shtml" TargetMode="External"/><Relationship Id="rId2" Type="http://schemas.openxmlformats.org/officeDocument/2006/relationships/hyperlink" Target="http://www.kineticcity.com/"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onderville.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gcproject.org/" TargetMode="External"/><Relationship Id="rId2" Type="http://schemas.openxmlformats.org/officeDocument/2006/relationships/hyperlink" Target="http://pbskids.org/scigirls/home" TargetMode="External"/><Relationship Id="rId1" Type="http://schemas.openxmlformats.org/officeDocument/2006/relationships/slideLayout" Target="../slideLayouts/slideLayout2.xml"/><Relationship Id="rId5" Type="http://schemas.openxmlformats.org/officeDocument/2006/relationships/hyperlink" Target="https://www.millionwomenmentors.org/" TargetMode="External"/><Relationship Id="rId4" Type="http://schemas.openxmlformats.org/officeDocument/2006/relationships/hyperlink" Target="https://ngcproject.org/girls-raised-tennessee-science-grits-collaborative-project-girls-rock-ste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eie.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orldwidetelescope.org/Home.asp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nsdl.oercommons.org/"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www.exploratorium.edu/explore/online.html" TargetMode="External"/><Relationship Id="rId2" Type="http://schemas.openxmlformats.org/officeDocument/2006/relationships/hyperlink" Target="http://www.exploratorium.edu/structures/newspaper.html" TargetMode="Externa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oncord.org/" TargetMode="External"/><Relationship Id="rId1" Type="http://schemas.openxmlformats.org/officeDocument/2006/relationships/slideLayout" Target="../slideLayouts/slideLayout2.xml"/><Relationship Id="rId4" Type="http://schemas.openxmlformats.org/officeDocument/2006/relationships/hyperlink" Target="https://concord.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uthoring.concord.org/activities/1067/single_page/7582c84d-a4b0-48ad-a624-bb970a9d7823"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tsi.portal.concord.org/itsi"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hhmi.org/biointeractive/earthviewer" TargetMode="External"/><Relationship Id="rId1" Type="http://schemas.openxmlformats.org/officeDocument/2006/relationships/slideLayout" Target="../slideLayouts/slideLayout2.xml"/><Relationship Id="rId5" Type="http://schemas.openxmlformats.org/officeDocument/2006/relationships/hyperlink" Target="https://www.hhmi.org/biointeractive/click-and-learn-app" TargetMode="External"/><Relationship Id="rId4" Type="http://schemas.openxmlformats.org/officeDocument/2006/relationships/hyperlink" Target="http://www.hhmi.org/educational-materia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hhmi.org/developing-scientists/resources#leadership-resources"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ck12.org/teacher/"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nbclearn.com/portal/site/HigherEd" TargetMode="External"/><Relationship Id="rId2" Type="http://schemas.openxmlformats.org/officeDocument/2006/relationships/hyperlink" Target="http://www.nbclearn.com/portal/site/k-12"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nbclearn.com/portal/site/k-1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cience360.gov/" TargetMode="External"/><Relationship Id="rId2" Type="http://schemas.openxmlformats.org/officeDocument/2006/relationships/hyperlink" Target="https://science360.gov/topic/Physics/"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4qlYGX0H6Ec" TargetMode="External"/><Relationship Id="rId2" Type="http://schemas.openxmlformats.org/officeDocument/2006/relationships/hyperlink" Target="http://www.bozemanscience.com/"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iencenetlinks.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nces.ed.gov/nceskids/createagraph/"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illuminations.nctm.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forensics.rice.ed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cratch.mit.edu/"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het.colorado.edu/"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nobelprize.org/"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2" Type="http://schemas.openxmlformats.org/officeDocument/2006/relationships/hyperlink" Target="http://www.paperhelicopterexperiment.com/project.php"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bie.org/"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discovere.org/our-programs/engineers-week"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pbskids.org/designsquad/" TargetMode="External"/><Relationship Id="rId2" Type="http://schemas.openxmlformats.org/officeDocument/2006/relationships/hyperlink" Target="http://www.pbs.org/wgbh/buildingbig/" TargetMode="External"/><Relationship Id="rId1" Type="http://schemas.openxmlformats.org/officeDocument/2006/relationships/slideLayout" Target="../slideLayouts/slideLayout2.xml"/><Relationship Id="rId6" Type="http://schemas.openxmlformats.org/officeDocument/2006/relationships/hyperlink" Target="http://asee.org/" TargetMode="External"/><Relationship Id="rId5" Type="http://schemas.openxmlformats.org/officeDocument/2006/relationships/hyperlink" Target="http://tryengineering.org/" TargetMode="External"/><Relationship Id="rId4" Type="http://schemas.openxmlformats.org/officeDocument/2006/relationships/hyperlink" Target="http://www.childrensengineering.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ainesarcade.com/cardboardchallenge/" TargetMode="External"/><Relationship Id="rId2" Type="http://schemas.openxmlformats.org/officeDocument/2006/relationships/hyperlink" Target="http://cardboardchallenge.com/"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hyperlink" Target="http://www.sciencenetlinks.com/interactives/breakitdown.html" TargetMode="External"/><Relationship Id="rId3" Type="http://schemas.openxmlformats.org/officeDocument/2006/relationships/hyperlink" Target="http://www.artsedge.kennedy-center.org/perfectpitch/" TargetMode="External"/><Relationship Id="rId7" Type="http://schemas.openxmlformats.org/officeDocument/2006/relationships/hyperlink" Target="http://illuminations.nctm.org/ActivityDetail.aspx?ID=205" TargetMode="External"/><Relationship Id="rId2" Type="http://schemas.openxmlformats.org/officeDocument/2006/relationships/hyperlink" Target="http://www.readwritethink.org/files/resources/interactives/comic/" TargetMode="External"/><Relationship Id="rId1" Type="http://schemas.openxmlformats.org/officeDocument/2006/relationships/slideLayout" Target="../slideLayouts/slideLayout11.xml"/><Relationship Id="rId6" Type="http://schemas.openxmlformats.org/officeDocument/2006/relationships/hyperlink" Target="http://www.sciencenetlinks.com/interactives/powerup.html" TargetMode="External"/><Relationship Id="rId5" Type="http://schemas.openxmlformats.org/officeDocument/2006/relationships/hyperlink" Target="http://www.sciencenetlinks.com/interactives/class.html" TargetMode="External"/><Relationship Id="rId4" Type="http://schemas.openxmlformats.org/officeDocument/2006/relationships/hyperlink" Target="http://www.sciencenetlinks.com/interactives/marble/marblemania.html" TargetMode="External"/><Relationship Id="rId9" Type="http://schemas.openxmlformats.org/officeDocument/2006/relationships/hyperlink" Target="http://www.sciencenetlinks.com/messenger/mission.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STEM Education</a:t>
            </a:r>
            <a:br>
              <a:rPr lang="en-US" dirty="0"/>
            </a:br>
            <a:endParaRPr lang="en-US" dirty="0"/>
          </a:p>
        </p:txBody>
      </p:sp>
      <p:sp>
        <p:nvSpPr>
          <p:cNvPr id="3" name="Subtitle 2"/>
          <p:cNvSpPr>
            <a:spLocks noGrp="1"/>
          </p:cNvSpPr>
          <p:nvPr>
            <p:ph type="subTitle" idx="1"/>
          </p:nvPr>
        </p:nvSpPr>
        <p:spPr>
          <a:xfrm rot="21420000">
            <a:off x="1049969" y="3462108"/>
            <a:ext cx="9755187" cy="550333"/>
          </a:xfrm>
        </p:spPr>
        <p:txBody>
          <a:bodyPr/>
          <a:lstStyle/>
          <a:p>
            <a:r>
              <a:rPr lang="en-US" dirty="0"/>
              <a:t>Resources for your school</a:t>
            </a:r>
          </a:p>
        </p:txBody>
      </p:sp>
      <p:sp>
        <p:nvSpPr>
          <p:cNvPr id="4" name="TextBox 3"/>
          <p:cNvSpPr txBox="1"/>
          <p:nvPr/>
        </p:nvSpPr>
        <p:spPr>
          <a:xfrm>
            <a:off x="0" y="4150913"/>
            <a:ext cx="546409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http://jc-schools.net/STEM</a:t>
            </a:r>
          </a:p>
        </p:txBody>
      </p:sp>
      <p:sp>
        <p:nvSpPr>
          <p:cNvPr id="5" name="TextBox 4"/>
          <p:cNvSpPr txBox="1"/>
          <p:nvPr/>
        </p:nvSpPr>
        <p:spPr>
          <a:xfrm>
            <a:off x="7315200" y="4560849"/>
            <a:ext cx="4088274" cy="1200329"/>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Jan Coley</a:t>
            </a:r>
          </a:p>
          <a:p>
            <a:r>
              <a:rPr lang="en-US" sz="2400" b="1" dirty="0">
                <a:solidFill>
                  <a:schemeClr val="bg1"/>
                </a:solidFill>
                <a:latin typeface="Arial" panose="020B0604020202020204" pitchFamily="34" charset="0"/>
                <a:cs typeface="Arial" panose="020B0604020202020204" pitchFamily="34" charset="0"/>
              </a:rPr>
              <a:t>Jefferson County Schools</a:t>
            </a:r>
          </a:p>
          <a:p>
            <a:r>
              <a:rPr lang="en-US" sz="2400" b="1" dirty="0">
                <a:solidFill>
                  <a:schemeClr val="bg1"/>
                </a:solidFill>
                <a:latin typeface="Arial" panose="020B0604020202020204" pitchFamily="34" charset="0"/>
                <a:cs typeface="Arial" panose="020B0604020202020204" pitchFamily="34" charset="0"/>
              </a:rPr>
              <a:t>jcoley@jcboe.net</a:t>
            </a:r>
          </a:p>
        </p:txBody>
      </p:sp>
    </p:spTree>
    <p:extLst>
      <p:ext uri="{BB962C8B-B14F-4D97-AF65-F5344CB8AC3E}">
        <p14:creationId xmlns:p14="http://schemas.microsoft.com/office/powerpoint/2010/main" val="100859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3" y="356191"/>
            <a:ext cx="10396882" cy="1151965"/>
          </a:xfrm>
        </p:spPr>
        <p:txBody>
          <a:bodyPr>
            <a:normAutofit fontScale="90000"/>
          </a:bodyPr>
          <a:lstStyle/>
          <a:p>
            <a:r>
              <a:rPr lang="en-US" dirty="0"/>
              <a:t>Learning Games – grades 3-5</a:t>
            </a:r>
            <a:br>
              <a:rPr lang="en-US" dirty="0"/>
            </a:br>
            <a:endParaRPr lang="en-US" dirty="0"/>
          </a:p>
        </p:txBody>
      </p:sp>
      <p:sp>
        <p:nvSpPr>
          <p:cNvPr id="3" name="Content Placeholder 2"/>
          <p:cNvSpPr>
            <a:spLocks noGrp="1"/>
          </p:cNvSpPr>
          <p:nvPr>
            <p:ph sz="quarter" idx="13"/>
          </p:nvPr>
        </p:nvSpPr>
        <p:spPr>
          <a:xfrm>
            <a:off x="648093" y="1173637"/>
            <a:ext cx="10394707" cy="4002985"/>
          </a:xfrm>
        </p:spPr>
        <p:txBody>
          <a:bodyPr>
            <a:normAutofit fontScale="25000" lnSpcReduction="20000"/>
          </a:bodyPr>
          <a:lstStyle/>
          <a:p>
            <a:endParaRPr lang="en-US" sz="2400" b="1" cap="none" dirty="0">
              <a:latin typeface="Arial" panose="020B0604020202020204" pitchFamily="34" charset="0"/>
              <a:cs typeface="Arial" panose="020B0604020202020204" pitchFamily="34" charset="0"/>
              <a:hlinkClick r:id="rId2"/>
            </a:endParaRPr>
          </a:p>
          <a:p>
            <a:r>
              <a:rPr lang="en-US" sz="9600" b="1" cap="none" dirty="0">
                <a:latin typeface="Arial" panose="020B0604020202020204" pitchFamily="34" charset="0"/>
                <a:cs typeface="Arial" panose="020B0604020202020204" pitchFamily="34" charset="0"/>
                <a:hlinkClick r:id="rId2"/>
              </a:rPr>
              <a:t>Kinetic City</a:t>
            </a:r>
            <a:r>
              <a:rPr lang="en-US" sz="9600" b="1" cap="none" dirty="0">
                <a:latin typeface="Arial" panose="020B0604020202020204" pitchFamily="34" charset="0"/>
                <a:cs typeface="Arial" panose="020B0604020202020204" pitchFamily="34" charset="0"/>
              </a:rPr>
              <a:t>  From AAAS with support from NSF</a:t>
            </a:r>
          </a:p>
          <a:p>
            <a:endParaRPr lang="en-US" sz="9600" b="1" cap="none" dirty="0">
              <a:latin typeface="Arial" panose="020B0604020202020204" pitchFamily="34" charset="0"/>
              <a:cs typeface="Arial" panose="020B0604020202020204" pitchFamily="34" charset="0"/>
              <a:hlinkClick r:id="rId3"/>
            </a:endParaRPr>
          </a:p>
          <a:p>
            <a:endParaRPr lang="en-US" sz="9600" b="1" cap="none" dirty="0">
              <a:latin typeface="Arial" panose="020B0604020202020204" pitchFamily="34" charset="0"/>
              <a:cs typeface="Arial" panose="020B0604020202020204" pitchFamily="34" charset="0"/>
              <a:hlinkClick r:id="rId3"/>
            </a:endParaRPr>
          </a:p>
          <a:p>
            <a:r>
              <a:rPr lang="en-US" sz="9600" b="1" cap="none" dirty="0">
                <a:latin typeface="Arial" panose="020B0604020202020204" pitchFamily="34" charset="0"/>
                <a:cs typeface="Arial" panose="020B0604020202020204" pitchFamily="34" charset="0"/>
                <a:hlinkClick r:id="rId3"/>
              </a:rPr>
              <a:t>Utah Education Network</a:t>
            </a:r>
            <a:r>
              <a:rPr lang="en-US" sz="9600" b="1" cap="none" dirty="0">
                <a:latin typeface="Arial" panose="020B0604020202020204" pitchFamily="34" charset="0"/>
                <a:cs typeface="Arial" panose="020B0604020202020204" pitchFamily="34" charset="0"/>
              </a:rPr>
              <a:t> – K-12 Student Interactives</a:t>
            </a:r>
          </a:p>
          <a:p>
            <a:endParaRPr lang="en-US" sz="9600" b="1" cap="none" dirty="0">
              <a:latin typeface="Arial" panose="020B0604020202020204" pitchFamily="34" charset="0"/>
              <a:cs typeface="Arial" panose="020B0604020202020204" pitchFamily="34" charset="0"/>
            </a:endParaRPr>
          </a:p>
          <a:p>
            <a:endParaRPr lang="en-US" sz="9600" b="1" cap="none" dirty="0">
              <a:latin typeface="Arial" panose="020B0604020202020204" pitchFamily="34" charset="0"/>
              <a:cs typeface="Arial" panose="020B0604020202020204" pitchFamily="34" charset="0"/>
            </a:endParaRPr>
          </a:p>
          <a:p>
            <a:endParaRPr lang="en-US" sz="9600" b="1" cap="none" dirty="0">
              <a:latin typeface="Arial" panose="020B0604020202020204" pitchFamily="34" charset="0"/>
              <a:cs typeface="Arial" panose="020B0604020202020204" pitchFamily="34" charset="0"/>
            </a:endParaRPr>
          </a:p>
          <a:p>
            <a:r>
              <a:rPr lang="en-US" sz="9600" b="1" cap="none" dirty="0" err="1">
                <a:latin typeface="Arial" panose="020B0604020202020204" pitchFamily="34" charset="0"/>
                <a:cs typeface="Arial" panose="020B0604020202020204" pitchFamily="34" charset="0"/>
                <a:hlinkClick r:id="rId4"/>
              </a:rPr>
              <a:t>Wonderville</a:t>
            </a:r>
            <a:r>
              <a:rPr lang="en-US" sz="9600" b="1" cap="none" dirty="0">
                <a:latin typeface="Arial" panose="020B0604020202020204" pitchFamily="34" charset="0"/>
                <a:cs typeface="Arial" panose="020B0604020202020204" pitchFamily="34" charset="0"/>
              </a:rPr>
              <a:t>   </a:t>
            </a:r>
            <a:br>
              <a:rPr lang="en-US" sz="96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r>
              <a:rPr lang="en-US" sz="2400" b="1" cap="none" dirty="0">
                <a:latin typeface="Arial" panose="020B0604020202020204" pitchFamily="34" charset="0"/>
                <a:cs typeface="Arial" panose="020B0604020202020204" pitchFamily="34" charset="0"/>
              </a:rPr>
              <a:t/>
            </a:r>
            <a:br>
              <a:rPr lang="en-US" sz="2400" b="1" cap="none" dirty="0">
                <a:latin typeface="Arial" panose="020B0604020202020204" pitchFamily="34" charset="0"/>
                <a:cs typeface="Arial" panose="020B0604020202020204" pitchFamily="34" charset="0"/>
              </a:rPr>
            </a:br>
            <a:endParaRPr lang="en-US" sz="2400" b="1" cap="none" dirty="0">
              <a:latin typeface="Arial" panose="020B0604020202020204" pitchFamily="34" charset="0"/>
              <a:cs typeface="Arial" panose="020B0604020202020204" pitchFamily="34" charset="0"/>
            </a:endParaRPr>
          </a:p>
          <a:p>
            <a:endParaRPr lang="en-US" sz="2400" b="1"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2205339" y="4880973"/>
            <a:ext cx="3744048" cy="1113095"/>
          </a:xfrm>
          <a:prstGeom prst="rect">
            <a:avLst/>
          </a:prstGeom>
        </p:spPr>
      </p:pic>
      <p:pic>
        <p:nvPicPr>
          <p:cNvPr id="5" name="Picture 4"/>
          <p:cNvPicPr>
            <a:picLocks noChangeAspect="1"/>
          </p:cNvPicPr>
          <p:nvPr/>
        </p:nvPicPr>
        <p:blipFill>
          <a:blip r:embed="rId6"/>
          <a:stretch>
            <a:fillRect/>
          </a:stretch>
        </p:blipFill>
        <p:spPr>
          <a:xfrm>
            <a:off x="6510640" y="2824223"/>
            <a:ext cx="4526626" cy="1580796"/>
          </a:xfrm>
          <a:prstGeom prst="rect">
            <a:avLst/>
          </a:prstGeom>
        </p:spPr>
      </p:pic>
    </p:spTree>
    <p:extLst>
      <p:ext uri="{BB962C8B-B14F-4D97-AF65-F5344CB8AC3E}">
        <p14:creationId xmlns:p14="http://schemas.microsoft.com/office/powerpoint/2010/main" val="337923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3" y="356191"/>
            <a:ext cx="10396882" cy="1151965"/>
          </a:xfrm>
        </p:spPr>
        <p:txBody>
          <a:bodyPr>
            <a:normAutofit fontScale="90000"/>
          </a:bodyPr>
          <a:lstStyle/>
          <a:p>
            <a:r>
              <a:rPr lang="en-US" dirty="0"/>
              <a:t/>
            </a:r>
            <a:br>
              <a:rPr lang="en-US" dirty="0"/>
            </a:br>
            <a:r>
              <a:rPr lang="en-US" dirty="0"/>
              <a:t>SUPPORTING GIRLS IN STEM</a:t>
            </a:r>
            <a:br>
              <a:rPr lang="en-US" dirty="0"/>
            </a:br>
            <a:endParaRPr lang="en-US" dirty="0"/>
          </a:p>
        </p:txBody>
      </p:sp>
      <p:sp>
        <p:nvSpPr>
          <p:cNvPr id="3" name="Content Placeholder 2"/>
          <p:cNvSpPr>
            <a:spLocks noGrp="1"/>
          </p:cNvSpPr>
          <p:nvPr>
            <p:ph sz="quarter" idx="13"/>
          </p:nvPr>
        </p:nvSpPr>
        <p:spPr>
          <a:xfrm>
            <a:off x="571018" y="1861794"/>
            <a:ext cx="10394707" cy="4002985"/>
          </a:xfrm>
        </p:spPr>
        <p:txBody>
          <a:bodyPr>
            <a:normAutofit/>
          </a:bodyPr>
          <a:lstStyle/>
          <a:p>
            <a:pPr marL="0" indent="0">
              <a:lnSpc>
                <a:spcPct val="150000"/>
              </a:lnSpc>
              <a:buNone/>
            </a:pPr>
            <a:r>
              <a:rPr lang="en-US" sz="3200" b="1" cap="none" dirty="0">
                <a:latin typeface="Arial" panose="020B0604020202020204" pitchFamily="34" charset="0"/>
                <a:cs typeface="Arial" panose="020B0604020202020204" pitchFamily="34" charset="0"/>
                <a:hlinkClick r:id="rId2"/>
              </a:rPr>
              <a:t>SciGirls – PBS</a:t>
            </a:r>
            <a:r>
              <a:rPr lang="en-US" sz="3200" b="1" cap="none" dirty="0">
                <a:latin typeface="Arial" panose="020B0604020202020204" pitchFamily="34" charset="0"/>
                <a:cs typeface="Arial" panose="020B0604020202020204" pitchFamily="34" charset="0"/>
              </a:rPr>
              <a:t>  Science for tween girls</a:t>
            </a:r>
          </a:p>
          <a:p>
            <a:pPr marL="0" indent="0">
              <a:lnSpc>
                <a:spcPct val="150000"/>
              </a:lnSpc>
              <a:buNone/>
            </a:pPr>
            <a:r>
              <a:rPr lang="en-US" sz="3200" b="1" cap="none" dirty="0">
                <a:latin typeface="Arial" panose="020B0604020202020204" pitchFamily="34" charset="0"/>
                <a:cs typeface="Arial" panose="020B0604020202020204" pitchFamily="34" charset="0"/>
                <a:hlinkClick r:id="rId3"/>
              </a:rPr>
              <a:t>National Girl’s Collaborative Project</a:t>
            </a:r>
            <a:endParaRPr lang="en-US" sz="3200" b="1" cap="none" dirty="0">
              <a:latin typeface="Arial" panose="020B0604020202020204" pitchFamily="34" charset="0"/>
              <a:cs typeface="Arial" panose="020B0604020202020204" pitchFamily="34" charset="0"/>
            </a:endParaRPr>
          </a:p>
          <a:p>
            <a:pPr lvl="1">
              <a:lnSpc>
                <a:spcPct val="150000"/>
              </a:lnSpc>
            </a:pPr>
            <a:r>
              <a:rPr lang="en-US" sz="2800" b="1" cap="none" dirty="0">
                <a:latin typeface="Arial" panose="020B0604020202020204" pitchFamily="34" charset="0"/>
                <a:cs typeface="Arial" panose="020B0604020202020204" pitchFamily="34" charset="0"/>
                <a:hlinkClick r:id="rId4"/>
              </a:rPr>
              <a:t>Girl’s Raised in TN Science </a:t>
            </a:r>
            <a:r>
              <a:rPr lang="en-US" sz="2800" b="1" cap="none" dirty="0">
                <a:latin typeface="Arial" panose="020B0604020202020204" pitchFamily="34" charset="0"/>
                <a:cs typeface="Arial" panose="020B0604020202020204" pitchFamily="34" charset="0"/>
              </a:rPr>
              <a:t>(GRITS)</a:t>
            </a:r>
          </a:p>
          <a:p>
            <a:pPr marL="0" indent="0">
              <a:lnSpc>
                <a:spcPct val="150000"/>
              </a:lnSpc>
              <a:buNone/>
            </a:pPr>
            <a:r>
              <a:rPr lang="en-US" sz="3200" b="1" cap="none" dirty="0">
                <a:latin typeface="Arial" panose="020B0604020202020204" pitchFamily="34" charset="0"/>
                <a:cs typeface="Arial" panose="020B0604020202020204" pitchFamily="34" charset="0"/>
                <a:hlinkClick r:id="rId5"/>
              </a:rPr>
              <a:t>Million Women Mentors</a:t>
            </a:r>
            <a:endParaRPr lang="en-US" sz="3200" b="1" cap="none" dirty="0">
              <a:latin typeface="Arial" panose="020B0604020202020204" pitchFamily="34" charset="0"/>
              <a:cs typeface="Arial" panose="020B0604020202020204" pitchFamily="34" charset="0"/>
            </a:endParaRPr>
          </a:p>
          <a:p>
            <a:endParaRPr lang="en-US" sz="2400" b="1"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12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3850"/>
            <a:ext cx="10396882" cy="1151965"/>
          </a:xfrm>
        </p:spPr>
        <p:txBody>
          <a:bodyPr>
            <a:normAutofit/>
          </a:bodyPr>
          <a:lstStyle/>
          <a:p>
            <a:pPr algn="ctr"/>
            <a:r>
              <a:rPr lang="en-US" dirty="0">
                <a:hlinkClick r:id="rId2"/>
              </a:rPr>
              <a:t>Engineering is Elementary</a:t>
            </a:r>
            <a:endParaRPr lang="en-US" dirty="0"/>
          </a:p>
        </p:txBody>
      </p:sp>
      <p:pic>
        <p:nvPicPr>
          <p:cNvPr id="4" name="Content Placeholder 3"/>
          <p:cNvPicPr>
            <a:picLocks noGrp="1" noChangeAspect="1"/>
          </p:cNvPicPr>
          <p:nvPr>
            <p:ph sz="quarter" idx="13"/>
          </p:nvPr>
        </p:nvPicPr>
        <p:blipFill>
          <a:blip r:embed="rId3"/>
          <a:stretch>
            <a:fillRect/>
          </a:stretch>
        </p:blipFill>
        <p:spPr>
          <a:xfrm>
            <a:off x="1984373" y="1191658"/>
            <a:ext cx="7685438" cy="5031224"/>
          </a:xfrm>
          <a:prstGeom prst="rect">
            <a:avLst/>
          </a:prstGeom>
        </p:spPr>
      </p:pic>
    </p:spTree>
    <p:extLst>
      <p:ext uri="{BB962C8B-B14F-4D97-AF65-F5344CB8AC3E}">
        <p14:creationId xmlns:p14="http://schemas.microsoft.com/office/powerpoint/2010/main" val="2082979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31" y="655883"/>
            <a:ext cx="5291722" cy="2041451"/>
          </a:xfrm>
        </p:spPr>
        <p:txBody>
          <a:bodyPr>
            <a:noAutofit/>
          </a:bodyPr>
          <a:lstStyle/>
          <a:p>
            <a:r>
              <a:rPr lang="en-US" sz="2800" dirty="0"/>
              <a:t>Curriculum</a:t>
            </a:r>
            <a:br>
              <a:rPr lang="en-US" sz="2800" dirty="0"/>
            </a:br>
            <a:r>
              <a:rPr lang="en-US" sz="2800" dirty="0"/>
              <a:t>20 cross-curricular units</a:t>
            </a:r>
            <a:r>
              <a:rPr lang="en-US" sz="2400" dirty="0"/>
              <a:t/>
            </a:r>
            <a:br>
              <a:rPr lang="en-US" sz="2400" dirty="0"/>
            </a:br>
            <a:r>
              <a:rPr lang="en-US" sz="2400" dirty="0">
                <a:solidFill>
                  <a:schemeClr val="tx1"/>
                </a:solidFill>
                <a:latin typeface="Arial" panose="020B0604020202020204" pitchFamily="34" charset="0"/>
                <a:cs typeface="Arial" panose="020B0604020202020204" pitchFamily="34" charset="0"/>
              </a:rPr>
              <a:t>consisting of three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components: a teacher guide, storybook and materials kit</a:t>
            </a:r>
            <a:r>
              <a:rPr lang="en-US" sz="2800" dirty="0">
                <a:solidFill>
                  <a:schemeClr val="tx1"/>
                </a:solidFill>
                <a:latin typeface="Arial" panose="020B0604020202020204" pitchFamily="34" charset="0"/>
                <a:cs typeface="Arial" panose="020B0604020202020204" pitchFamily="34" charset="0"/>
              </a:rPr>
              <a:t>. </a:t>
            </a:r>
            <a:endParaRPr lang="en-US" sz="2400" dirty="0"/>
          </a:p>
        </p:txBody>
      </p:sp>
      <p:pic>
        <p:nvPicPr>
          <p:cNvPr id="6" name="Content Placeholder 5"/>
          <p:cNvPicPr>
            <a:picLocks noGrp="1" noChangeAspect="1"/>
          </p:cNvPicPr>
          <p:nvPr>
            <p:ph sz="quarter" idx="13"/>
          </p:nvPr>
        </p:nvPicPr>
        <p:blipFill>
          <a:blip r:embed="rId2"/>
          <a:stretch>
            <a:fillRect/>
          </a:stretch>
        </p:blipFill>
        <p:spPr>
          <a:xfrm>
            <a:off x="5126771" y="988293"/>
            <a:ext cx="6034087" cy="4487509"/>
          </a:xfrm>
          <a:prstGeom prst="rect">
            <a:avLst/>
          </a:prstGeom>
        </p:spPr>
      </p:pic>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3"/>
          <a:stretch>
            <a:fillRect/>
          </a:stretch>
        </p:blipFill>
        <p:spPr>
          <a:xfrm>
            <a:off x="882950" y="2732488"/>
            <a:ext cx="3522796" cy="2642097"/>
          </a:xfrm>
          <a:prstGeom prst="rect">
            <a:avLst/>
          </a:prstGeom>
        </p:spPr>
      </p:pic>
      <p:pic>
        <p:nvPicPr>
          <p:cNvPr id="7" name="Picture 6"/>
          <p:cNvPicPr>
            <a:picLocks noChangeAspect="1"/>
          </p:cNvPicPr>
          <p:nvPr/>
        </p:nvPicPr>
        <p:blipFill>
          <a:blip r:embed="rId4"/>
          <a:stretch>
            <a:fillRect/>
          </a:stretch>
        </p:blipFill>
        <p:spPr>
          <a:xfrm rot="1018697">
            <a:off x="10144307" y="4879603"/>
            <a:ext cx="1687334" cy="1460512"/>
          </a:xfrm>
          <a:prstGeom prst="rect">
            <a:avLst/>
          </a:prstGeom>
        </p:spPr>
      </p:pic>
      <p:sp>
        <p:nvSpPr>
          <p:cNvPr id="9" name="TextBox 8"/>
          <p:cNvSpPr txBox="1"/>
          <p:nvPr/>
        </p:nvSpPr>
        <p:spPr>
          <a:xfrm>
            <a:off x="5263116" y="138223"/>
            <a:ext cx="5897742" cy="830997"/>
          </a:xfrm>
          <a:prstGeom prst="rect">
            <a:avLst/>
          </a:prstGeom>
          <a:noFill/>
        </p:spPr>
        <p:txBody>
          <a:bodyPr wrap="square" rtlCol="0">
            <a:spAutoFit/>
          </a:bodyPr>
          <a:lstStyle/>
          <a:p>
            <a:pPr algn="ctr"/>
            <a:r>
              <a:rPr lang="en-US" sz="2400" dirty="0">
                <a:latin typeface="Adobe Gothic Std B" panose="020B0800000000000000" pitchFamily="34" charset="-128"/>
                <a:ea typeface="Adobe Gothic Std B" panose="020B0800000000000000" pitchFamily="34" charset="-128"/>
              </a:rPr>
              <a:t>Engineering Adventures – Grades 3 -5 (Free units)</a:t>
            </a:r>
          </a:p>
        </p:txBody>
      </p:sp>
    </p:spTree>
    <p:extLst>
      <p:ext uri="{BB962C8B-B14F-4D97-AF65-F5344CB8AC3E}">
        <p14:creationId xmlns:p14="http://schemas.microsoft.com/office/powerpoint/2010/main" val="214276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4227" y="137966"/>
            <a:ext cx="10396882" cy="1151965"/>
          </a:xfrm>
        </p:spPr>
        <p:txBody>
          <a:bodyPr/>
          <a:lstStyle/>
          <a:p>
            <a:pPr>
              <a:defRPr/>
            </a:pPr>
            <a:r>
              <a:rPr lang="en-US" sz="4000" b="1" dirty="0">
                <a:hlinkClick r:id="rId2"/>
              </a:rPr>
              <a:t>World Wide Telescope</a:t>
            </a:r>
            <a:endParaRPr lang="en-US" dirty="0"/>
          </a:p>
        </p:txBody>
      </p:sp>
      <p:pic>
        <p:nvPicPr>
          <p:cNvPr id="63491" name="Picture 2"/>
          <p:cNvPicPr>
            <a:picLocks noGrp="1" noChangeAspect="1" noChangeArrowheads="1"/>
          </p:cNvPicPr>
          <p:nvPr>
            <p:ph sz="quarter" idx="1"/>
          </p:nvPr>
        </p:nvPicPr>
        <p:blipFill>
          <a:blip r:embed="rId3" cstate="print"/>
          <a:srcRect l="23166" t="24931" r="16417" b="15070"/>
          <a:stretch>
            <a:fillRect/>
          </a:stretch>
        </p:blipFill>
        <p:spPr>
          <a:xfrm>
            <a:off x="1981200" y="1371600"/>
            <a:ext cx="8001000" cy="4965700"/>
          </a:xfrm>
        </p:spPr>
      </p:pic>
      <p:pic>
        <p:nvPicPr>
          <p:cNvPr id="5" name="Picture 2"/>
          <p:cNvPicPr>
            <a:picLocks noGrp="1" noChangeAspect="1" noChangeArrowheads="1"/>
          </p:cNvPicPr>
          <p:nvPr>
            <p:ph sz="quarter" idx="4294967295"/>
          </p:nvPr>
        </p:nvPicPr>
        <p:blipFill>
          <a:blip r:embed="rId3" cstate="print"/>
          <a:srcRect l="23166" t="24931" r="16417" b="15070"/>
          <a:stretch>
            <a:fillRect/>
          </a:stretch>
        </p:blipFill>
        <p:spPr>
          <a:xfrm>
            <a:off x="674226" y="1289930"/>
            <a:ext cx="10576365" cy="5047369"/>
          </a:xfrm>
          <a:prstGeom prst="rect">
            <a:avLst/>
          </a:prstGeom>
        </p:spPr>
      </p:pic>
    </p:spTree>
    <p:extLst>
      <p:ext uri="{BB962C8B-B14F-4D97-AF65-F5344CB8AC3E}">
        <p14:creationId xmlns:p14="http://schemas.microsoft.com/office/powerpoint/2010/main" val="2270234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4227" y="137966"/>
            <a:ext cx="10396882" cy="1151965"/>
          </a:xfrm>
        </p:spPr>
        <p:txBody>
          <a:bodyPr/>
          <a:lstStyle/>
          <a:p>
            <a:pPr>
              <a:defRPr/>
            </a:pPr>
            <a:r>
              <a:rPr lang="en-US" sz="4000" b="1" dirty="0">
                <a:hlinkClick r:id="rId2"/>
              </a:rPr>
              <a:t>National science digital library</a:t>
            </a:r>
            <a:endParaRPr lang="en-US" dirty="0"/>
          </a:p>
        </p:txBody>
      </p:sp>
      <p:pic>
        <p:nvPicPr>
          <p:cNvPr id="63491" name="Picture 2"/>
          <p:cNvPicPr>
            <a:picLocks noGrp="1" noChangeAspect="1" noChangeArrowheads="1"/>
          </p:cNvPicPr>
          <p:nvPr>
            <p:ph sz="quarter" idx="1"/>
          </p:nvPr>
        </p:nvPicPr>
        <p:blipFill>
          <a:blip r:embed="rId3" cstate="print"/>
          <a:srcRect l="23166" t="24931" r="16417" b="15070"/>
          <a:stretch>
            <a:fillRect/>
          </a:stretch>
        </p:blipFill>
        <p:spPr>
          <a:xfrm>
            <a:off x="1981200" y="1371600"/>
            <a:ext cx="8001000" cy="4965700"/>
          </a:xfrm>
        </p:spPr>
      </p:pic>
      <p:pic>
        <p:nvPicPr>
          <p:cNvPr id="2" name="Picture 1"/>
          <p:cNvPicPr>
            <a:picLocks noChangeAspect="1"/>
          </p:cNvPicPr>
          <p:nvPr/>
        </p:nvPicPr>
        <p:blipFill>
          <a:blip r:embed="rId4"/>
          <a:stretch>
            <a:fillRect/>
          </a:stretch>
        </p:blipFill>
        <p:spPr>
          <a:xfrm>
            <a:off x="335666" y="1371600"/>
            <a:ext cx="9937086" cy="4229631"/>
          </a:xfrm>
          <a:prstGeom prst="rect">
            <a:avLst/>
          </a:prstGeom>
        </p:spPr>
      </p:pic>
    </p:spTree>
    <p:extLst>
      <p:ext uri="{BB962C8B-B14F-4D97-AF65-F5344CB8AC3E}">
        <p14:creationId xmlns:p14="http://schemas.microsoft.com/office/powerpoint/2010/main" val="25928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828800" y="228600"/>
            <a:ext cx="8229600" cy="762000"/>
          </a:xfrm>
        </p:spPr>
        <p:txBody>
          <a:bodyPr/>
          <a:lstStyle/>
          <a:p>
            <a:r>
              <a:rPr lang="en-US" sz="4000" b="1"/>
              <a:t>Exploratorium</a:t>
            </a:r>
          </a:p>
        </p:txBody>
      </p:sp>
      <p:sp>
        <p:nvSpPr>
          <p:cNvPr id="62467" name="Text Placeholder 2"/>
          <p:cNvSpPr>
            <a:spLocks noGrp="1"/>
          </p:cNvSpPr>
          <p:nvPr>
            <p:ph type="body" sz="half" idx="1"/>
          </p:nvPr>
        </p:nvSpPr>
        <p:spPr>
          <a:xfrm>
            <a:off x="1676400" y="1524000"/>
            <a:ext cx="4800600" cy="5334000"/>
          </a:xfrm>
        </p:spPr>
        <p:txBody>
          <a:bodyPr/>
          <a:lstStyle/>
          <a:p>
            <a:pPr>
              <a:buFont typeface="Wingdings 2" pitchFamily="18" charset="2"/>
              <a:buNone/>
            </a:pPr>
            <a:r>
              <a:rPr lang="en-US" b="1">
                <a:hlinkClick r:id="rId2"/>
              </a:rPr>
              <a:t>Newspaper Bridges</a:t>
            </a:r>
            <a:endParaRPr lang="en-US" b="1"/>
          </a:p>
          <a:p>
            <a:pPr>
              <a:buFont typeface="Wingdings 2" pitchFamily="18" charset="2"/>
              <a:buNone/>
            </a:pPr>
            <a:r>
              <a:rPr lang="en-US" b="1">
                <a:hlinkClick r:id="rId3"/>
              </a:rPr>
              <a:t>Online Activities</a:t>
            </a:r>
            <a:endParaRPr lang="en-US" b="1"/>
          </a:p>
          <a:p>
            <a:r>
              <a:rPr lang="en-US" b="1"/>
              <a:t>Site includes:</a:t>
            </a:r>
          </a:p>
          <a:p>
            <a:pPr lvl="1"/>
            <a:r>
              <a:rPr lang="en-US" sz="2000" b="1"/>
              <a:t>Treasure Trove</a:t>
            </a:r>
          </a:p>
          <a:p>
            <a:pPr lvl="1"/>
            <a:r>
              <a:rPr lang="en-US" sz="2000" b="1"/>
              <a:t>Learning Resources Library from National Science Digital Library (NSDL). </a:t>
            </a:r>
          </a:p>
          <a:p>
            <a:pPr lvl="1"/>
            <a:r>
              <a:rPr lang="en-US" sz="2000" b="1"/>
              <a:t>Special Collections including a microscope imaging station, math explorer database, webcasts, podcasts and media downloads</a:t>
            </a:r>
            <a:r>
              <a:rPr lang="en-US"/>
              <a:t/>
            </a:r>
            <a:br>
              <a:rPr lang="en-US"/>
            </a:br>
            <a:endParaRPr lang="en-US"/>
          </a:p>
        </p:txBody>
      </p:sp>
      <p:pic>
        <p:nvPicPr>
          <p:cNvPr id="62468" name="Picture 2"/>
          <p:cNvPicPr>
            <a:picLocks noGrp="1" noChangeAspect="1" noChangeArrowheads="1"/>
          </p:cNvPicPr>
          <p:nvPr>
            <p:ph sz="half" idx="2"/>
          </p:nvPr>
        </p:nvPicPr>
        <p:blipFill>
          <a:blip r:embed="rId4" cstate="print"/>
          <a:srcRect t="19405" b="14154"/>
          <a:stretch>
            <a:fillRect/>
          </a:stretch>
        </p:blipFill>
        <p:spPr>
          <a:xfrm>
            <a:off x="5676900" y="1265238"/>
            <a:ext cx="4038600" cy="3886200"/>
          </a:xfrm>
        </p:spPr>
      </p:pic>
    </p:spTree>
    <p:extLst>
      <p:ext uri="{BB962C8B-B14F-4D97-AF65-F5344CB8AC3E}">
        <p14:creationId xmlns:p14="http://schemas.microsoft.com/office/powerpoint/2010/main" val="3938010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4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467">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2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4063" y="920923"/>
            <a:ext cx="6550960" cy="5171119"/>
          </a:xfrm>
          <a:prstGeom prst="rect">
            <a:avLst/>
          </a:prstGeom>
        </p:spPr>
      </p:pic>
      <p:sp>
        <p:nvSpPr>
          <p:cNvPr id="3" name="Rectangle 2"/>
          <p:cNvSpPr/>
          <p:nvPr/>
        </p:nvSpPr>
        <p:spPr>
          <a:xfrm>
            <a:off x="2290355" y="320380"/>
            <a:ext cx="6335389" cy="461665"/>
          </a:xfrm>
          <a:prstGeom prst="rect">
            <a:avLst/>
          </a:prstGeom>
        </p:spPr>
        <p:txBody>
          <a:bodyPr wrap="none">
            <a:spAutoFit/>
          </a:bodyPr>
          <a:lstStyle/>
          <a:p>
            <a:pPr algn="ctr"/>
            <a:r>
              <a:rPr lang="en-US" dirty="0">
                <a:latin typeface="Adobe Gothic Std B" panose="020B0800000000000000" pitchFamily="34" charset="-128"/>
                <a:ea typeface="Adobe Gothic Std B" panose="020B0800000000000000" pitchFamily="34" charset="-128"/>
              </a:rPr>
              <a:t>Engineering is Everywhere </a:t>
            </a:r>
            <a:r>
              <a:rPr lang="en-US">
                <a:latin typeface="Adobe Gothic Std B" panose="020B0800000000000000" pitchFamily="34" charset="-128"/>
                <a:ea typeface="Adobe Gothic Std B" panose="020B0800000000000000" pitchFamily="34" charset="-128"/>
              </a:rPr>
              <a:t>– Middle </a:t>
            </a:r>
            <a:r>
              <a:rPr lang="en-US" sz="2400" dirty="0">
                <a:latin typeface="Adobe Gothic Std B" panose="020B0800000000000000" pitchFamily="34" charset="-128"/>
                <a:ea typeface="Adobe Gothic Std B" panose="020B0800000000000000" pitchFamily="34" charset="-128"/>
              </a:rPr>
              <a:t>S</a:t>
            </a:r>
            <a:r>
              <a:rPr lang="en-US" sz="2400">
                <a:latin typeface="Adobe Gothic Std B" panose="020B0800000000000000" pitchFamily="34" charset="-128"/>
                <a:ea typeface="Adobe Gothic Std B" panose="020B0800000000000000" pitchFamily="34" charset="-128"/>
              </a:rPr>
              <a:t>chool</a:t>
            </a:r>
            <a:r>
              <a:rPr lang="en-US">
                <a:latin typeface="Adobe Gothic Std B" panose="020B0800000000000000" pitchFamily="34" charset="-128"/>
                <a:ea typeface="Adobe Gothic Std B" panose="020B0800000000000000" pitchFamily="34" charset="-128"/>
              </a:rPr>
              <a:t> </a:t>
            </a:r>
            <a:r>
              <a:rPr lang="en-US" dirty="0">
                <a:latin typeface="Adobe Gothic Std B" panose="020B0800000000000000" pitchFamily="34" charset="-128"/>
                <a:ea typeface="Adobe Gothic Std B" panose="020B0800000000000000" pitchFamily="34" charset="-128"/>
              </a:rPr>
              <a:t>(Free units)</a:t>
            </a:r>
          </a:p>
        </p:txBody>
      </p:sp>
    </p:spTree>
    <p:extLst>
      <p:ext uri="{BB962C8B-B14F-4D97-AF65-F5344CB8AC3E}">
        <p14:creationId xmlns:p14="http://schemas.microsoft.com/office/powerpoint/2010/main" val="129799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Concord.org</a:t>
            </a:r>
          </a:p>
        </p:txBody>
      </p:sp>
      <p:sp>
        <p:nvSpPr>
          <p:cNvPr id="4" name="TextBox 3"/>
          <p:cNvSpPr txBox="1"/>
          <p:nvPr/>
        </p:nvSpPr>
        <p:spPr>
          <a:xfrm>
            <a:off x="857250" y="4314825"/>
            <a:ext cx="9477375" cy="923330"/>
          </a:xfrm>
          <a:prstGeom prst="rect">
            <a:avLst/>
          </a:prstGeom>
          <a:noFill/>
        </p:spPr>
        <p:txBody>
          <a:bodyPr wrap="square" rtlCol="0">
            <a:spAutoFit/>
          </a:bodyPr>
          <a:lstStyle/>
          <a:p>
            <a:r>
              <a:rPr lang="en-US" dirty="0">
                <a:latin typeface="Adobe Gothic Std B" panose="020B0800000000000000" pitchFamily="34" charset="-128"/>
                <a:ea typeface="Adobe Gothic Std B" panose="020B0800000000000000" pitchFamily="34" charset="-128"/>
              </a:rPr>
              <a:t>Funding is provided by NSF and Google and partnerships with institutions such as Harvard, Berkeley, MIT’s </a:t>
            </a:r>
            <a:r>
              <a:rPr lang="en-US" dirty="0" err="1">
                <a:latin typeface="Adobe Gothic Std B" panose="020B0800000000000000" pitchFamily="34" charset="-128"/>
                <a:ea typeface="Adobe Gothic Std B" panose="020B0800000000000000" pitchFamily="34" charset="-128"/>
              </a:rPr>
              <a:t>edX</a:t>
            </a:r>
            <a:r>
              <a:rPr lang="en-US" dirty="0">
                <a:latin typeface="Adobe Gothic Std B" panose="020B0800000000000000" pitchFamily="34" charset="-128"/>
                <a:ea typeface="Adobe Gothic Std B" panose="020B0800000000000000" pitchFamily="34" charset="-128"/>
              </a:rPr>
              <a:t>, National Geographic, the New York Hall of Science and many more.</a:t>
            </a:r>
          </a:p>
        </p:txBody>
      </p:sp>
      <p:pic>
        <p:nvPicPr>
          <p:cNvPr id="5" name="Picture 4">
            <a:hlinkClick r:id="rId2"/>
          </p:cNvPr>
          <p:cNvPicPr>
            <a:picLocks noChangeAspect="1"/>
          </p:cNvPicPr>
          <p:nvPr/>
        </p:nvPicPr>
        <p:blipFill>
          <a:blip r:embed="rId3"/>
          <a:stretch>
            <a:fillRect/>
          </a:stretch>
        </p:blipFill>
        <p:spPr>
          <a:xfrm>
            <a:off x="0" y="343414"/>
            <a:ext cx="6707084" cy="1472126"/>
          </a:xfrm>
          <a:prstGeom prst="rect">
            <a:avLst/>
          </a:prstGeom>
        </p:spPr>
      </p:pic>
      <p:sp>
        <p:nvSpPr>
          <p:cNvPr id="9" name="Content Placeholder 8"/>
          <p:cNvSpPr>
            <a:spLocks noGrp="1"/>
          </p:cNvSpPr>
          <p:nvPr>
            <p:ph sz="quarter" idx="13"/>
          </p:nvPr>
        </p:nvSpPr>
        <p:spPr>
          <a:xfrm>
            <a:off x="579922" y="2157926"/>
            <a:ext cx="10394707" cy="3311189"/>
          </a:xfrm>
        </p:spPr>
        <p:txBody>
          <a:bodyPr/>
          <a:lstStyle/>
          <a:p>
            <a:pPr>
              <a:lnSpc>
                <a:spcPct val="100000"/>
              </a:lnSpc>
            </a:pPr>
            <a:r>
              <a:rPr lang="en-US" b="1" u="sng" dirty="0">
                <a:latin typeface="Arial" panose="020B0604020202020204" pitchFamily="34" charset="0"/>
                <a:cs typeface="Arial" panose="020B0604020202020204" pitchFamily="34" charset="0"/>
                <a:hlinkClick r:id="rId4"/>
              </a:rPr>
              <a:t>Concord Consortium</a:t>
            </a:r>
            <a:r>
              <a:rPr lang="en-US" b="1" dirty="0">
                <a:latin typeface="Arial" panose="020B0604020202020204" pitchFamily="34" charset="0"/>
                <a:cs typeface="Arial" panose="020B0604020202020204" pitchFamily="34" charset="0"/>
              </a:rPr>
              <a:t> – non-profit educational technology laboratory (funded by NSF) for science, mathematics and engineering.  The Concord Consortium includes models and simulations, real time data collection with </a:t>
            </a:r>
            <a:r>
              <a:rPr lang="en-US" b="1" dirty="0" err="1">
                <a:latin typeface="Arial" panose="020B0604020202020204" pitchFamily="34" charset="0"/>
                <a:cs typeface="Arial" panose="020B0604020202020204" pitchFamily="34" charset="0"/>
              </a:rPr>
              <a:t>probeware</a:t>
            </a:r>
            <a:r>
              <a:rPr lang="en-US" b="1" dirty="0">
                <a:latin typeface="Arial" panose="020B0604020202020204" pitchFamily="34" charset="0"/>
                <a:cs typeface="Arial" panose="020B0604020202020204" pitchFamily="34" charset="0"/>
              </a:rPr>
              <a:t>, as well as modeling software.  Resources are categorized by subject and grade band (elementary, middle, high and higher </a:t>
            </a:r>
            <a:r>
              <a:rPr lang="en-US" b="1" dirty="0" err="1">
                <a:latin typeface="Arial" panose="020B0604020202020204" pitchFamily="34" charset="0"/>
                <a:cs typeface="Arial" panose="020B0604020202020204" pitchFamily="34" charset="0"/>
              </a:rPr>
              <a:t>ed</a:t>
            </a:r>
            <a:r>
              <a:rPr lang="en-US" b="1" dirty="0">
                <a:latin typeface="Arial" panose="020B0604020202020204" pitchFamily="34" charset="0"/>
                <a:cs typeface="Arial" panose="020B0604020202020204" pitchFamily="34" charset="0"/>
              </a:rPr>
              <a:t>).  There is a STEM finder to assist with locating STEM activities and lessons. </a:t>
            </a:r>
          </a:p>
          <a:p>
            <a:pPr>
              <a:lnSpc>
                <a:spcPct val="100000"/>
              </a:lnSpc>
            </a:pPr>
            <a:r>
              <a:rPr lang="en-US" dirty="0">
                <a:latin typeface="Arial" panose="020B0604020202020204" pitchFamily="34" charset="0"/>
                <a:cs typeface="Arial" panose="020B0604020202020204" pitchFamily="34" charset="0"/>
              </a:rPr>
              <a:t> </a:t>
            </a:r>
          </a:p>
          <a:p>
            <a:pPr>
              <a:lnSpc>
                <a:spcPct val="100000"/>
              </a:lnSpc>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34975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829549" y="857250"/>
            <a:ext cx="44481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2"/>
              </a:rPr>
              <a:t>Example:  diffusion</a:t>
            </a:r>
            <a:endParaRPr lang="en-US"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a:srcRect l="21803" t="4828" r="22061" b="-3368"/>
          <a:stretch/>
        </p:blipFill>
        <p:spPr>
          <a:xfrm>
            <a:off x="281202" y="142875"/>
            <a:ext cx="6576797" cy="5410200"/>
          </a:xfrm>
          <a:prstGeom prst="rect">
            <a:avLst/>
          </a:prstGeom>
        </p:spPr>
      </p:pic>
    </p:spTree>
    <p:extLst>
      <p:ext uri="{BB962C8B-B14F-4D97-AF65-F5344CB8AC3E}">
        <p14:creationId xmlns:p14="http://schemas.microsoft.com/office/powerpoint/2010/main" val="243467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STEM education?</a:t>
            </a:r>
          </a:p>
        </p:txBody>
      </p:sp>
      <p:sp>
        <p:nvSpPr>
          <p:cNvPr id="3" name="Content Placeholder 2"/>
          <p:cNvSpPr>
            <a:spLocks noGrp="1"/>
          </p:cNvSpPr>
          <p:nvPr>
            <p:ph sz="quarter" idx="13"/>
          </p:nvPr>
        </p:nvSpPr>
        <p:spPr/>
        <p:txBody>
          <a:bodyPr/>
          <a:lstStyle/>
          <a:p>
            <a:pPr marL="0" indent="0">
              <a:lnSpc>
                <a:spcPct val="100000"/>
              </a:lnSpc>
              <a:buNone/>
            </a:pPr>
            <a:r>
              <a:rPr lang="en-US" sz="2400" dirty="0">
                <a:solidFill>
                  <a:srgbClr val="9F0922"/>
                </a:solidFill>
              </a:rPr>
              <a:t>s</a:t>
            </a:r>
            <a:r>
              <a:rPr lang="en-US" sz="2400" dirty="0"/>
              <a:t>cience</a:t>
            </a:r>
          </a:p>
          <a:p>
            <a:pPr marL="0" indent="0">
              <a:lnSpc>
                <a:spcPct val="100000"/>
              </a:lnSpc>
              <a:buNone/>
            </a:pPr>
            <a:r>
              <a:rPr lang="en-US" sz="2400" dirty="0">
                <a:solidFill>
                  <a:srgbClr val="B80E0F"/>
                </a:solidFill>
              </a:rPr>
              <a:t>T</a:t>
            </a:r>
            <a:r>
              <a:rPr lang="en-US" sz="2400" dirty="0"/>
              <a:t>echnology</a:t>
            </a:r>
          </a:p>
          <a:p>
            <a:pPr marL="0" indent="0">
              <a:lnSpc>
                <a:spcPct val="100000"/>
              </a:lnSpc>
              <a:buNone/>
            </a:pPr>
            <a:r>
              <a:rPr lang="en-US" sz="2400" dirty="0">
                <a:solidFill>
                  <a:srgbClr val="B80E0F"/>
                </a:solidFill>
              </a:rPr>
              <a:t>E</a:t>
            </a:r>
            <a:r>
              <a:rPr lang="en-US" sz="2400" dirty="0"/>
              <a:t>ngineering</a:t>
            </a:r>
          </a:p>
          <a:p>
            <a:pPr marL="0" indent="0">
              <a:lnSpc>
                <a:spcPct val="100000"/>
              </a:lnSpc>
              <a:buNone/>
            </a:pPr>
            <a:r>
              <a:rPr lang="en-US" sz="2400" dirty="0">
                <a:solidFill>
                  <a:srgbClr val="B80E0F"/>
                </a:solidFill>
              </a:rPr>
              <a:t>M</a:t>
            </a:r>
            <a:r>
              <a:rPr lang="en-US" sz="2400" dirty="0"/>
              <a:t>athematics</a:t>
            </a:r>
          </a:p>
          <a:p>
            <a:pPr marL="0" indent="0">
              <a:lnSpc>
                <a:spcPct val="100000"/>
              </a:lnSpc>
              <a:buNone/>
            </a:pPr>
            <a:r>
              <a:rPr lang="en-US" sz="2400" b="1" cap="none" dirty="0">
                <a:latin typeface="Arial" panose="020B0604020202020204" pitchFamily="34" charset="0"/>
                <a:cs typeface="Arial" panose="020B0604020202020204" pitchFamily="34" charset="0"/>
              </a:rPr>
              <a:t>Stem develops a set of skills including:  problem solving, critical thinking, teamwork, investigation, creative, and communication.  </a:t>
            </a:r>
          </a:p>
        </p:txBody>
      </p:sp>
      <p:sp>
        <p:nvSpPr>
          <p:cNvPr id="4" name="TextBox 3"/>
          <p:cNvSpPr txBox="1"/>
          <p:nvPr/>
        </p:nvSpPr>
        <p:spPr>
          <a:xfrm rot="1657354">
            <a:off x="9047680" y="1682037"/>
            <a:ext cx="1275907" cy="369332"/>
          </a:xfrm>
          <a:prstGeom prst="rect">
            <a:avLst/>
          </a:prstGeom>
          <a:noFill/>
        </p:spPr>
        <p:txBody>
          <a:bodyPr wrap="square" rtlCol="0">
            <a:spAutoFit/>
          </a:bodyPr>
          <a:lstStyle/>
          <a:p>
            <a:r>
              <a:rPr lang="en-US" dirty="0">
                <a:solidFill>
                  <a:srgbClr val="006600"/>
                </a:solidFill>
              </a:rPr>
              <a:t>Real world</a:t>
            </a:r>
          </a:p>
        </p:txBody>
      </p:sp>
      <p:sp>
        <p:nvSpPr>
          <p:cNvPr id="5" name="TextBox 4"/>
          <p:cNvSpPr txBox="1"/>
          <p:nvPr/>
        </p:nvSpPr>
        <p:spPr>
          <a:xfrm rot="20595019">
            <a:off x="6641805" y="1992201"/>
            <a:ext cx="1630325" cy="369332"/>
          </a:xfrm>
          <a:prstGeom prst="rect">
            <a:avLst/>
          </a:prstGeom>
          <a:noFill/>
        </p:spPr>
        <p:txBody>
          <a:bodyPr wrap="square" rtlCol="0">
            <a:spAutoFit/>
          </a:bodyPr>
          <a:lstStyle/>
          <a:p>
            <a:r>
              <a:rPr lang="en-US" dirty="0">
                <a:solidFill>
                  <a:srgbClr val="006600"/>
                </a:solidFill>
              </a:rPr>
              <a:t>Guided by EDP</a:t>
            </a:r>
          </a:p>
        </p:txBody>
      </p:sp>
      <p:sp>
        <p:nvSpPr>
          <p:cNvPr id="6" name="TextBox 5"/>
          <p:cNvSpPr txBox="1"/>
          <p:nvPr/>
        </p:nvSpPr>
        <p:spPr>
          <a:xfrm rot="1281581">
            <a:off x="6096001" y="2602359"/>
            <a:ext cx="1325526" cy="369332"/>
          </a:xfrm>
          <a:prstGeom prst="rect">
            <a:avLst/>
          </a:prstGeom>
          <a:noFill/>
        </p:spPr>
        <p:txBody>
          <a:bodyPr wrap="square" rtlCol="0">
            <a:spAutoFit/>
          </a:bodyPr>
          <a:lstStyle/>
          <a:p>
            <a:r>
              <a:rPr lang="en-US" dirty="0">
                <a:solidFill>
                  <a:srgbClr val="006600"/>
                </a:solidFill>
              </a:rPr>
              <a:t>Team work</a:t>
            </a:r>
          </a:p>
        </p:txBody>
      </p:sp>
      <p:sp>
        <p:nvSpPr>
          <p:cNvPr id="7" name="TextBox 6"/>
          <p:cNvSpPr txBox="1"/>
          <p:nvPr/>
        </p:nvSpPr>
        <p:spPr>
          <a:xfrm>
            <a:off x="8893510" y="2219289"/>
            <a:ext cx="792126" cy="369332"/>
          </a:xfrm>
          <a:prstGeom prst="rect">
            <a:avLst/>
          </a:prstGeom>
          <a:noFill/>
        </p:spPr>
        <p:txBody>
          <a:bodyPr wrap="square" rtlCol="0">
            <a:spAutoFit/>
          </a:bodyPr>
          <a:lstStyle/>
          <a:p>
            <a:r>
              <a:rPr lang="en-US" dirty="0">
                <a:solidFill>
                  <a:srgbClr val="006600"/>
                </a:solidFill>
              </a:rPr>
              <a:t>rigor</a:t>
            </a:r>
          </a:p>
        </p:txBody>
      </p:sp>
      <p:sp>
        <p:nvSpPr>
          <p:cNvPr id="8" name="TextBox 7"/>
          <p:cNvSpPr txBox="1"/>
          <p:nvPr/>
        </p:nvSpPr>
        <p:spPr>
          <a:xfrm rot="1662424">
            <a:off x="7835065" y="2813027"/>
            <a:ext cx="2399414" cy="369332"/>
          </a:xfrm>
          <a:prstGeom prst="rect">
            <a:avLst/>
          </a:prstGeom>
          <a:noFill/>
        </p:spPr>
        <p:txBody>
          <a:bodyPr wrap="square" rtlCol="0">
            <a:spAutoFit/>
          </a:bodyPr>
          <a:lstStyle/>
          <a:p>
            <a:r>
              <a:rPr lang="en-US" dirty="0">
                <a:solidFill>
                  <a:srgbClr val="006600"/>
                </a:solidFill>
              </a:rPr>
              <a:t>Inquiry and open ended</a:t>
            </a:r>
          </a:p>
        </p:txBody>
      </p:sp>
    </p:spTree>
    <p:extLst>
      <p:ext uri="{BB962C8B-B14F-4D97-AF65-F5344CB8AC3E}">
        <p14:creationId xmlns:p14="http://schemas.microsoft.com/office/powerpoint/2010/main" val="3980539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772427" y="304800"/>
            <a:ext cx="10394707" cy="4657725"/>
          </a:xfrm>
        </p:spPr>
        <p:txBody>
          <a:bodyPr/>
          <a:lstStyle/>
          <a:p>
            <a:r>
              <a:rPr lang="en-US" sz="2400" cap="none" dirty="0">
                <a:latin typeface="Arial" panose="020B0604020202020204" pitchFamily="34" charset="0"/>
                <a:ea typeface="Adobe Gothic Std B" panose="020B0800000000000000" pitchFamily="34" charset="-128"/>
                <a:cs typeface="Arial" panose="020B0604020202020204" pitchFamily="34" charset="0"/>
              </a:rPr>
              <a:t>Free to use</a:t>
            </a:r>
          </a:p>
          <a:p>
            <a:pPr>
              <a:lnSpc>
                <a:spcPct val="100000"/>
              </a:lnSpc>
            </a:pPr>
            <a:r>
              <a:rPr lang="en-US" sz="2400" cap="none" dirty="0">
                <a:latin typeface="Arial" panose="020B0604020202020204" pitchFamily="34" charset="0"/>
                <a:ea typeface="Adobe Gothic Std B" panose="020B0800000000000000" pitchFamily="34" charset="-128"/>
                <a:cs typeface="Arial" panose="020B0604020202020204" pitchFamily="34" charset="0"/>
              </a:rPr>
              <a:t>Teachers may assign and track student work using the Innovation Technology and Science Inquiry Project. </a:t>
            </a:r>
            <a:r>
              <a:rPr lang="en-US" sz="2400" cap="none" dirty="0">
                <a:latin typeface="Arial" panose="020B0604020202020204" pitchFamily="34" charset="0"/>
                <a:ea typeface="Adobe Gothic Std B" panose="020B0800000000000000" pitchFamily="34" charset="-128"/>
                <a:cs typeface="Arial" panose="020B0604020202020204" pitchFamily="34" charset="0"/>
                <a:hlinkClick r:id="rId2"/>
              </a:rPr>
              <a:t> Portal </a:t>
            </a:r>
            <a:endParaRPr lang="en-US" sz="2400" cap="none" dirty="0">
              <a:latin typeface="Arial" panose="020B0604020202020204" pitchFamily="34" charset="0"/>
              <a:ea typeface="Adobe Gothic Std B" panose="020B0800000000000000" pitchFamily="34" charset="-128"/>
              <a:cs typeface="Arial" panose="020B0604020202020204" pitchFamily="34" charset="0"/>
            </a:endParaRPr>
          </a:p>
          <a:p>
            <a:endParaRPr lang="en-US" sz="2400" cap="none" dirty="0">
              <a:latin typeface="Arial" panose="020B0604020202020204" pitchFamily="34" charset="0"/>
              <a:ea typeface="Adobe Gothic Std B" panose="020B0800000000000000" pitchFamily="34" charset="-128"/>
              <a:cs typeface="Arial" panose="020B0604020202020204" pitchFamily="34" charset="0"/>
            </a:endParaRPr>
          </a:p>
          <a:p>
            <a:endParaRPr lang="en-US" dirty="0"/>
          </a:p>
          <a:p>
            <a:endParaRPr lang="en-US" dirty="0"/>
          </a:p>
          <a:p>
            <a:endParaRPr lang="en-US" dirty="0"/>
          </a:p>
        </p:txBody>
      </p:sp>
      <p:pic>
        <p:nvPicPr>
          <p:cNvPr id="19" name="Picture 18"/>
          <p:cNvPicPr>
            <a:picLocks noChangeAspect="1"/>
          </p:cNvPicPr>
          <p:nvPr/>
        </p:nvPicPr>
        <p:blipFill>
          <a:blip r:embed="rId3"/>
          <a:stretch>
            <a:fillRect/>
          </a:stretch>
        </p:blipFill>
        <p:spPr>
          <a:xfrm>
            <a:off x="883845" y="2272516"/>
            <a:ext cx="1783155" cy="3305360"/>
          </a:xfrm>
          <a:prstGeom prst="rect">
            <a:avLst/>
          </a:prstGeom>
        </p:spPr>
      </p:pic>
      <p:sp>
        <p:nvSpPr>
          <p:cNvPr id="20" name="Rectangle 19"/>
          <p:cNvSpPr/>
          <p:nvPr/>
        </p:nvSpPr>
        <p:spPr>
          <a:xfrm>
            <a:off x="772426" y="249792"/>
            <a:ext cx="8047723" cy="461665"/>
          </a:xfrm>
          <a:prstGeom prst="rect">
            <a:avLst/>
          </a:prstGeom>
        </p:spPr>
        <p:txBody>
          <a:bodyPr wrap="square">
            <a:spAutoFit/>
          </a:bodyPr>
          <a:lstStyle/>
          <a:p>
            <a:r>
              <a:rPr lang="en-US" sz="2400" dirty="0">
                <a:latin typeface="Arial" panose="020B0604020202020204" pitchFamily="34" charset="0"/>
                <a:ea typeface="Adobe Gothic Std B" panose="020B0800000000000000" pitchFamily="34" charset="-128"/>
                <a:cs typeface="Arial" panose="020B0604020202020204" pitchFamily="34" charset="0"/>
              </a:rPr>
              <a:t>Innovation Technology and Science Inquiry Project. </a:t>
            </a:r>
            <a:endParaRPr lang="en-US" sz="2400" dirty="0"/>
          </a:p>
        </p:txBody>
      </p:sp>
    </p:spTree>
    <p:extLst>
      <p:ext uri="{BB962C8B-B14F-4D97-AF65-F5344CB8AC3E}">
        <p14:creationId xmlns:p14="http://schemas.microsoft.com/office/powerpoint/2010/main" val="1076681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361950"/>
            <a:ext cx="10396882" cy="1151965"/>
          </a:xfrm>
        </p:spPr>
        <p:txBody>
          <a:bodyPr/>
          <a:lstStyle/>
          <a:p>
            <a:r>
              <a:rPr lang="en-US" dirty="0"/>
              <a:t>Texas instruments</a:t>
            </a:r>
          </a:p>
        </p:txBody>
      </p:sp>
      <p:pic>
        <p:nvPicPr>
          <p:cNvPr id="4" name="Content Placeholder 3"/>
          <p:cNvPicPr>
            <a:picLocks noGrp="1" noChangeAspect="1"/>
          </p:cNvPicPr>
          <p:nvPr>
            <p:ph sz="quarter" idx="13"/>
          </p:nvPr>
        </p:nvPicPr>
        <p:blipFill>
          <a:blip r:embed="rId2"/>
          <a:stretch>
            <a:fillRect/>
          </a:stretch>
        </p:blipFill>
        <p:spPr>
          <a:xfrm>
            <a:off x="982960" y="1419226"/>
            <a:ext cx="8723015" cy="4120772"/>
          </a:xfrm>
          <a:prstGeom prst="rect">
            <a:avLst/>
          </a:prstGeom>
        </p:spPr>
      </p:pic>
    </p:spTree>
    <p:extLst>
      <p:ext uri="{BB962C8B-B14F-4D97-AF65-F5344CB8AC3E}">
        <p14:creationId xmlns:p14="http://schemas.microsoft.com/office/powerpoint/2010/main" val="384519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314" t="13910" r="-35432" b="-34194"/>
          <a:stretch/>
        </p:blipFill>
        <p:spPr>
          <a:xfrm>
            <a:off x="-1687629" y="130528"/>
            <a:ext cx="15240000" cy="8572500"/>
          </a:xfrm>
          <a:prstGeom prst="rect">
            <a:avLst/>
          </a:prstGeom>
        </p:spPr>
      </p:pic>
    </p:spTree>
    <p:extLst>
      <p:ext uri="{BB962C8B-B14F-4D97-AF65-F5344CB8AC3E}">
        <p14:creationId xmlns:p14="http://schemas.microsoft.com/office/powerpoint/2010/main" val="155048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748"/>
            <a:ext cx="12192000" cy="6891748"/>
          </a:xfrm>
          <a:prstGeom prst="rect">
            <a:avLst/>
          </a:prstGeom>
        </p:spPr>
      </p:pic>
    </p:spTree>
    <p:extLst>
      <p:ext uri="{BB962C8B-B14F-4D97-AF65-F5344CB8AC3E}">
        <p14:creationId xmlns:p14="http://schemas.microsoft.com/office/powerpoint/2010/main" val="350890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843" y="92281"/>
            <a:ext cx="8569531"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NICERC works with its partners to design </a:t>
            </a:r>
            <a:r>
              <a:rPr lang="en-US" sz="2400" b="1" dirty="0">
                <a:latin typeface="Arial" panose="020B0604020202020204" pitchFamily="34" charset="0"/>
                <a:cs typeface="Arial" panose="020B0604020202020204" pitchFamily="34" charset="0"/>
              </a:rPr>
              <a:t>project-driven,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application-based curricula</a:t>
            </a:r>
            <a:r>
              <a:rPr lang="en-US" sz="2400" dirty="0">
                <a:latin typeface="Arial" panose="020B0604020202020204" pitchFamily="34" charset="0"/>
                <a:cs typeface="Arial" panose="020B0604020202020204" pitchFamily="34" charset="0"/>
              </a:rPr>
              <a:t> that engages students across primary, secondary, and post-secondary grade levels. The Department of Homeland Security has identified NICERC as the national model for cyber education thus allows for the free distribution of content and curricula.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Informal Education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Professional Development</a:t>
            </a:r>
            <a:endParaRPr lang="en-US" b="1" dirty="0"/>
          </a:p>
        </p:txBody>
      </p:sp>
      <p:pic>
        <p:nvPicPr>
          <p:cNvPr id="3" name="IMG_08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5392" y="2387065"/>
            <a:ext cx="5415815" cy="3046396"/>
          </a:xfrm>
          <a:prstGeom prst="rect">
            <a:avLst/>
          </a:prstGeom>
        </p:spPr>
      </p:pic>
    </p:spTree>
    <p:extLst>
      <p:ext uri="{BB962C8B-B14F-4D97-AF65-F5344CB8AC3E}">
        <p14:creationId xmlns:p14="http://schemas.microsoft.com/office/powerpoint/2010/main" val="13120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556" y="317664"/>
            <a:ext cx="10396882" cy="1151965"/>
          </a:xfrm>
        </p:spPr>
        <p:txBody>
          <a:bodyPr/>
          <a:lstStyle/>
          <a:p>
            <a:r>
              <a:rPr lang="en-US" dirty="0">
                <a:hlinkClick r:id="rId2"/>
              </a:rPr>
              <a:t>Howard </a:t>
            </a:r>
            <a:r>
              <a:rPr lang="en-US" dirty="0" err="1">
                <a:hlinkClick r:id="rId2"/>
              </a:rPr>
              <a:t>hughes</a:t>
            </a:r>
            <a:r>
              <a:rPr lang="en-US" dirty="0">
                <a:hlinkClick r:id="rId2"/>
              </a:rPr>
              <a:t> medical institute</a:t>
            </a:r>
            <a:endParaRPr lang="en-US" dirty="0"/>
          </a:p>
        </p:txBody>
      </p:sp>
      <p:pic>
        <p:nvPicPr>
          <p:cNvPr id="4" name="Content Placeholder 3"/>
          <p:cNvPicPr>
            <a:picLocks noGrp="1" noChangeAspect="1"/>
          </p:cNvPicPr>
          <p:nvPr>
            <p:ph sz="quarter" idx="13"/>
          </p:nvPr>
        </p:nvPicPr>
        <p:blipFill>
          <a:blip r:embed="rId3"/>
          <a:stretch>
            <a:fillRect/>
          </a:stretch>
        </p:blipFill>
        <p:spPr>
          <a:xfrm>
            <a:off x="1659450" y="1697871"/>
            <a:ext cx="8132880" cy="3756025"/>
          </a:xfrm>
          <a:prstGeom prst="rect">
            <a:avLst/>
          </a:prstGeom>
        </p:spPr>
      </p:pic>
      <p:sp>
        <p:nvSpPr>
          <p:cNvPr id="5" name="Oval 4"/>
          <p:cNvSpPr/>
          <p:nvPr/>
        </p:nvSpPr>
        <p:spPr>
          <a:xfrm>
            <a:off x="7048500" y="1866900"/>
            <a:ext cx="1571625" cy="5048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71725"/>
            <a:ext cx="7048500" cy="3139321"/>
          </a:xfrm>
          <a:prstGeom prst="rect">
            <a:avLst/>
          </a:prstGeom>
          <a:solidFill>
            <a:schemeClr val="bg2">
              <a:lumMod val="60000"/>
              <a:lumOff val="40000"/>
            </a:schemeClr>
          </a:solidFill>
        </p:spPr>
        <p:txBody>
          <a:bodyPr wrap="square" rtlCol="0">
            <a:spAutoFit/>
          </a:bodyPr>
          <a:lstStyle/>
          <a:p>
            <a:r>
              <a:rPr lang="en-US" b="1" dirty="0">
                <a:latin typeface="Arial" panose="020B0604020202020204" pitchFamily="34" charset="0"/>
                <a:cs typeface="Arial" panose="020B0604020202020204" pitchFamily="34" charset="0"/>
              </a:rPr>
              <a:t>Howard Hughes Medical Institute offers educators many resources.  From the home page, select </a:t>
            </a:r>
            <a:r>
              <a:rPr lang="en-US" b="1" u="sng" dirty="0">
                <a:latin typeface="Arial" panose="020B0604020202020204" pitchFamily="34" charset="0"/>
                <a:cs typeface="Arial" panose="020B0604020202020204" pitchFamily="34" charset="0"/>
                <a:hlinkClick r:id="rId4"/>
              </a:rPr>
              <a:t>Educational Materials</a:t>
            </a:r>
            <a:r>
              <a:rPr lang="en-US" b="1" dirty="0">
                <a:latin typeface="Arial" panose="020B0604020202020204" pitchFamily="34" charset="0"/>
                <a:cs typeface="Arial" panose="020B0604020202020204" pitchFamily="34" charset="0"/>
              </a:rPr>
              <a:t>, scroll to the bottom of the page and locate Order Materials.  Click on browse and choose from any or all of the free materials (short videos, Holiday Lectures Series, and virtual labs).  Educators may order DVD’s of selections and they will be mailed free in North America.  The </a:t>
            </a:r>
            <a:r>
              <a:rPr lang="en-US" b="1" u="sng" dirty="0">
                <a:latin typeface="Arial" panose="020B0604020202020204" pitchFamily="34" charset="0"/>
                <a:cs typeface="Arial" panose="020B0604020202020204" pitchFamily="34" charset="0"/>
                <a:hlinkClick r:id="rId5"/>
              </a:rPr>
              <a:t>Click and Learn App </a:t>
            </a:r>
            <a:r>
              <a:rPr lang="en-US" b="1" dirty="0">
                <a:latin typeface="Arial" panose="020B0604020202020204" pitchFamily="34" charset="0"/>
                <a:cs typeface="Arial" panose="020B0604020202020204" pitchFamily="34" charset="0"/>
              </a:rPr>
              <a:t>is available from the Apple Store, Google Play and Amazon Apps.  </a:t>
            </a:r>
            <a:r>
              <a:rPr lang="en-US" b="1" u="sng" dirty="0">
                <a:latin typeface="Arial" panose="020B0604020202020204" pitchFamily="34" charset="0"/>
                <a:cs typeface="Arial" panose="020B0604020202020204" pitchFamily="34" charset="0"/>
                <a:hlinkClick r:id="rId2"/>
              </a:rPr>
              <a:t>Earth Viewer</a:t>
            </a:r>
            <a:r>
              <a:rPr lang="en-US" b="1" dirty="0">
                <a:latin typeface="Arial" panose="020B0604020202020204" pitchFamily="34" charset="0"/>
                <a:cs typeface="Arial" panose="020B0604020202020204" pitchFamily="34" charset="0"/>
              </a:rPr>
              <a:t> is another App from HHMI.  This is also available from the Apple Store, Google Play and Amazon Apps.  Many resources are also available in Spanish.  </a:t>
            </a:r>
          </a:p>
        </p:txBody>
      </p:sp>
    </p:spTree>
    <p:extLst>
      <p:ext uri="{BB962C8B-B14F-4D97-AF65-F5344CB8AC3E}">
        <p14:creationId xmlns:p14="http://schemas.microsoft.com/office/powerpoint/2010/main" val="3042924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hlinkClick r:id="rId2"/>
          </p:cNvPr>
          <p:cNvPicPr>
            <a:picLocks noChangeAspect="1"/>
          </p:cNvPicPr>
          <p:nvPr/>
        </p:nvPicPr>
        <p:blipFill>
          <a:blip r:embed="rId3"/>
          <a:stretch>
            <a:fillRect/>
          </a:stretch>
        </p:blipFill>
        <p:spPr>
          <a:xfrm>
            <a:off x="438618" y="285271"/>
            <a:ext cx="10905066" cy="3271520"/>
          </a:xfrm>
          <a:prstGeom prst="rect">
            <a:avLst/>
          </a:prstGeom>
        </p:spPr>
      </p:pic>
      <p:sp>
        <p:nvSpPr>
          <p:cNvPr id="3" name="Oval Callout 2"/>
          <p:cNvSpPr/>
          <p:nvPr/>
        </p:nvSpPr>
        <p:spPr>
          <a:xfrm rot="10800000">
            <a:off x="2173184" y="3081646"/>
            <a:ext cx="5343896" cy="32835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016332" y="3693226"/>
            <a:ext cx="3716977" cy="2308324"/>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 featured films, short films, teacher guides,  </a:t>
            </a: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ebooks</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apps, virtual labs, online courses, free materials for teachers. </a:t>
            </a:r>
          </a:p>
        </p:txBody>
      </p:sp>
    </p:spTree>
    <p:extLst>
      <p:ext uri="{BB962C8B-B14F-4D97-AF65-F5344CB8AC3E}">
        <p14:creationId xmlns:p14="http://schemas.microsoft.com/office/powerpoint/2010/main" val="100370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053" y="471767"/>
            <a:ext cx="10396882" cy="1151965"/>
          </a:xfrm>
        </p:spPr>
        <p:txBody>
          <a:bodyPr/>
          <a:lstStyle/>
          <a:p>
            <a:r>
              <a:rPr lang="en-US" dirty="0">
                <a:hlinkClick r:id="rId2"/>
              </a:rPr>
              <a:t>cK-12.org</a:t>
            </a:r>
            <a:endParaRPr lang="en-US" dirty="0"/>
          </a:p>
        </p:txBody>
      </p:sp>
      <p:pic>
        <p:nvPicPr>
          <p:cNvPr id="3" name="Picture 2"/>
          <p:cNvPicPr>
            <a:picLocks noChangeAspect="1"/>
          </p:cNvPicPr>
          <p:nvPr/>
        </p:nvPicPr>
        <p:blipFill rotWithShape="1">
          <a:blip r:embed="rId3"/>
          <a:srcRect t="2119"/>
          <a:stretch/>
        </p:blipFill>
        <p:spPr>
          <a:xfrm>
            <a:off x="757053" y="1543050"/>
            <a:ext cx="9662617" cy="4326576"/>
          </a:xfrm>
          <a:prstGeom prst="rect">
            <a:avLst/>
          </a:prstGeom>
        </p:spPr>
      </p:pic>
    </p:spTree>
    <p:extLst>
      <p:ext uri="{BB962C8B-B14F-4D97-AF65-F5344CB8AC3E}">
        <p14:creationId xmlns:p14="http://schemas.microsoft.com/office/powerpoint/2010/main" val="1287238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85800" y="1722922"/>
            <a:ext cx="10394707" cy="3651663"/>
          </a:xfrm>
        </p:spPr>
        <p:txBody>
          <a:bodyPr/>
          <a:lstStyle/>
          <a:p>
            <a:r>
              <a:rPr lang="en-US" altLang="en-US" sz="2400" b="1" cap="none" dirty="0">
                <a:latin typeface="Arial" panose="020B0604020202020204" pitchFamily="34" charset="0"/>
                <a:ea typeface="Calibri" panose="020F0502020204030204" pitchFamily="34" charset="0"/>
                <a:cs typeface="Arial" panose="020B0604020202020204" pitchFamily="34" charset="0"/>
                <a:hlinkClick r:id="rId2"/>
              </a:rPr>
              <a:t>NBC LEARN K-12</a:t>
            </a:r>
            <a:r>
              <a:rPr lang="en-US" altLang="en-US" sz="2400" b="1" cap="none" dirty="0">
                <a:latin typeface="Arial" panose="020B0604020202020204" pitchFamily="34" charset="0"/>
                <a:ea typeface="Calibri" panose="020F0502020204030204" pitchFamily="34" charset="0"/>
                <a:cs typeface="Arial" panose="020B0604020202020204" pitchFamily="34" charset="0"/>
              </a:rPr>
              <a:t> is an educational portal from NBC News.  It provides the latest news as well as historical perspectives on many events.  It is a collection of 20,000 videos which are aligned to state standards designed for use in the classroom. There are collection including:   Science of Innovation, Science of Sports, and Chronicles of Courage.  NBC Learn now has a separate site for higher education:   </a:t>
            </a:r>
            <a:r>
              <a:rPr lang="en-US" altLang="en-US" sz="2400" b="1" cap="none" dirty="0">
                <a:latin typeface="Arial" panose="020B0604020202020204" pitchFamily="34" charset="0"/>
                <a:ea typeface="Calibri" panose="020F0502020204030204" pitchFamily="34" charset="0"/>
                <a:cs typeface="Arial" panose="020B0604020202020204" pitchFamily="34" charset="0"/>
                <a:hlinkClick r:id="rId3"/>
              </a:rPr>
              <a:t>NBC Learn Higher ED</a:t>
            </a:r>
            <a:r>
              <a:rPr lang="en-US" altLang="en-US" sz="2400" b="1" cap="none" dirty="0">
                <a:latin typeface="Arial" panose="020B0604020202020204" pitchFamily="34" charset="0"/>
                <a:ea typeface="Calibri" panose="020F0502020204030204" pitchFamily="34" charset="0"/>
                <a:cs typeface="Arial" panose="020B0604020202020204" pitchFamily="34" charset="0"/>
              </a:rPr>
              <a:t>.  </a:t>
            </a:r>
            <a:endParaRPr lang="en-US" altLang="en-US" sz="3600" b="1" cap="none" dirty="0">
              <a:latin typeface="Arial" panose="020B0604020202020204" pitchFamily="34" charset="0"/>
            </a:endParaRPr>
          </a:p>
          <a:p>
            <a:endParaRPr lang="en-US" dirty="0"/>
          </a:p>
        </p:txBody>
      </p:sp>
      <p:sp>
        <p:nvSpPr>
          <p:cNvPr id="7" name="Rectangle 5"/>
          <p:cNvSpPr>
            <a:spLocks noChangeArrowheads="1"/>
          </p:cNvSpPr>
          <p:nvPr/>
        </p:nvSpPr>
        <p:spPr bwMode="auto">
          <a:xfrm>
            <a:off x="933450" y="22681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7199"/>
            <a:ext cx="6712601" cy="73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37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fontScale="92500" lnSpcReduction="20000"/>
          </a:bodyPr>
          <a:lstStyle/>
          <a:p>
            <a:pPr marL="0" lvl="0" indent="0" eaLnBrk="0" fontAlgn="base" hangingPunct="0">
              <a:lnSpc>
                <a:spcPct val="100000"/>
              </a:lnSpc>
              <a:spcBef>
                <a:spcPct val="0"/>
              </a:spcBef>
              <a:spcAft>
                <a:spcPct val="0"/>
              </a:spcAft>
              <a:buClrTx/>
              <a:buSzTx/>
              <a:buNone/>
            </a:pPr>
            <a:r>
              <a:rPr lang="en-US" altLang="en-US" sz="2600" b="1" cap="none" dirty="0">
                <a:latin typeface="Arial" panose="020B0604020202020204" pitchFamily="34" charset="0"/>
                <a:ea typeface="Calibri" panose="020F0502020204030204" pitchFamily="34" charset="0"/>
                <a:cs typeface="Arial" panose="020B0604020202020204" pitchFamily="34" charset="0"/>
              </a:rPr>
              <a:t>Science 360 /video Library is sponsored by the National Science Foundations.  The site contains current science news from across the world.  There are video collections and following are a sampling:</a:t>
            </a:r>
            <a:endParaRPr lang="en-US" altLang="en-US" sz="2600" b="1" cap="none"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ClrTx/>
              <a:buSzTx/>
              <a:buFontTx/>
              <a:buChar char="•"/>
            </a:pPr>
            <a:r>
              <a:rPr lang="en-US" altLang="en-US" sz="2600" b="1" cap="none" dirty="0">
                <a:solidFill>
                  <a:srgbClr val="660099"/>
                </a:solidFill>
                <a:latin typeface="Arial" panose="020B0604020202020204" pitchFamily="34" charset="0"/>
                <a:ea typeface="Calibri" panose="020F0502020204030204" pitchFamily="34" charset="0"/>
                <a:cs typeface="Arial" panose="020B0604020202020204" pitchFamily="34" charset="0"/>
                <a:hlinkClick r:id="rId2"/>
              </a:rPr>
              <a:t>Physics - Science360 - Video Library</a:t>
            </a:r>
            <a:endParaRPr lang="en-US" altLang="en-US" sz="2600" b="1" cap="none"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ClrTx/>
              <a:buSzTx/>
              <a:buFontTx/>
              <a:buChar char="•"/>
            </a:pPr>
            <a:r>
              <a:rPr lang="en-US" altLang="en-US" sz="2600" b="1" u="sng" cap="none" dirty="0">
                <a:solidFill>
                  <a:srgbClr val="660099"/>
                </a:solidFill>
                <a:latin typeface="Arial" panose="020B0604020202020204" pitchFamily="34" charset="0"/>
                <a:ea typeface="Calibri" panose="020F0502020204030204" pitchFamily="34" charset="0"/>
                <a:cs typeface="Arial" panose="020B0604020202020204" pitchFamily="34" charset="0"/>
              </a:rPr>
              <a:t>Science of Sports</a:t>
            </a:r>
            <a:endParaRPr lang="en-US" altLang="en-US" sz="2600" b="1" cap="none"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ClrTx/>
              <a:buSzTx/>
              <a:buFontTx/>
              <a:buChar char="•"/>
            </a:pPr>
            <a:r>
              <a:rPr lang="en-US" altLang="en-US" sz="2600" b="1" u="sng" cap="none" dirty="0">
                <a:solidFill>
                  <a:srgbClr val="660099"/>
                </a:solidFill>
                <a:latin typeface="Arial" panose="020B0604020202020204" pitchFamily="34" charset="0"/>
                <a:ea typeface="Calibri" panose="020F0502020204030204" pitchFamily="34" charset="0"/>
                <a:cs typeface="Arial" panose="020B0604020202020204" pitchFamily="34" charset="0"/>
              </a:rPr>
              <a:t>Innovation</a:t>
            </a:r>
            <a:endParaRPr lang="en-US" altLang="en-US" sz="2600" b="1" cap="none"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ClrTx/>
              <a:buSzTx/>
              <a:buFontTx/>
              <a:buChar char="•"/>
            </a:pPr>
            <a:r>
              <a:rPr lang="en-US" altLang="en-US" sz="2600" b="1" u="sng" cap="none" dirty="0">
                <a:solidFill>
                  <a:srgbClr val="660099"/>
                </a:solidFill>
                <a:latin typeface="Arial" panose="020B0604020202020204" pitchFamily="34" charset="0"/>
                <a:ea typeface="Calibri" panose="020F0502020204030204" pitchFamily="34" charset="0"/>
                <a:cs typeface="Arial" panose="020B0604020202020204" pitchFamily="34" charset="0"/>
              </a:rPr>
              <a:t>Ask a Scientist</a:t>
            </a:r>
          </a:p>
          <a:p>
            <a:pPr marL="0" lvl="0" indent="0" eaLnBrk="0" fontAlgn="base" hangingPunct="0">
              <a:lnSpc>
                <a:spcPct val="100000"/>
              </a:lnSpc>
              <a:spcBef>
                <a:spcPct val="0"/>
              </a:spcBef>
              <a:spcAft>
                <a:spcPct val="0"/>
              </a:spcAft>
              <a:buClrTx/>
              <a:buSzTx/>
              <a:buFontTx/>
              <a:buChar char="•"/>
            </a:pPr>
            <a:endParaRPr lang="en-US" altLang="en-US" sz="2600" b="1" cap="none" dirty="0">
              <a:latin typeface="Arial" panose="020B0604020202020204" pitchFamily="34" charset="0"/>
              <a:ea typeface="Calibri" panose="020F0502020204030204" pitchFamily="34" charset="0"/>
              <a:cs typeface="Arial" panose="020B0604020202020204" pitchFamily="34" charset="0"/>
            </a:endParaRPr>
          </a:p>
          <a:p>
            <a:pPr marL="0" lvl="0" indent="0" eaLnBrk="0" fontAlgn="base" hangingPunct="0">
              <a:lnSpc>
                <a:spcPct val="100000"/>
              </a:lnSpc>
              <a:spcBef>
                <a:spcPct val="0"/>
              </a:spcBef>
              <a:spcAft>
                <a:spcPct val="0"/>
              </a:spcAft>
              <a:buClrTx/>
              <a:buSzTx/>
              <a:buNone/>
            </a:pPr>
            <a:r>
              <a:rPr lang="en-US" altLang="en-US" sz="2600" b="1" cap="none" dirty="0">
                <a:latin typeface="Arial" panose="020B0604020202020204" pitchFamily="34" charset="0"/>
                <a:ea typeface="Calibri" panose="020F0502020204030204" pitchFamily="34" charset="0"/>
                <a:cs typeface="Arial" panose="020B0604020202020204" pitchFamily="34" charset="0"/>
              </a:rPr>
              <a:t>There is also a Science 360 Radio App available in the Apple Store and Google Play</a:t>
            </a:r>
            <a:r>
              <a:rPr lang="en-US" altLang="en-US" sz="2600" b="1" cap="none" dirty="0">
                <a:latin typeface="Arial" panose="020B0604020202020204" pitchFamily="34" charset="0"/>
                <a:cs typeface="Arial" panose="020B0604020202020204" pitchFamily="34" charset="0"/>
              </a:rPr>
              <a:t> </a:t>
            </a:r>
          </a:p>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814775"/>
            <a:ext cx="6672164" cy="7829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537776"/>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815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do we need STEM education?</a:t>
            </a:r>
          </a:p>
        </p:txBody>
      </p:sp>
      <p:sp>
        <p:nvSpPr>
          <p:cNvPr id="3" name="Content Placeholder 2"/>
          <p:cNvSpPr>
            <a:spLocks noGrp="1"/>
          </p:cNvSpPr>
          <p:nvPr>
            <p:ph sz="quarter" idx="13"/>
          </p:nvPr>
        </p:nvSpPr>
        <p:spPr/>
        <p:txBody>
          <a:bodyPr>
            <a:normAutofit/>
          </a:bodyPr>
          <a:lstStyle/>
          <a:p>
            <a:r>
              <a:rPr lang="en-US" sz="2400" cap="none" dirty="0">
                <a:latin typeface="Arial" panose="020B0604020202020204" pitchFamily="34" charset="0"/>
                <a:cs typeface="Arial" panose="020B0604020202020204" pitchFamily="34" charset="0"/>
              </a:rPr>
              <a:t>There is an ever increasing need for worker to fill the needs of the science and engineering field. This demand is closely linked to our need for global competiveness.   Both women and Hispanics (fastest growing population in U.S.)  are under-represented in the STEM fields.  </a:t>
            </a:r>
          </a:p>
          <a:p>
            <a:r>
              <a:rPr lang="en-US" sz="2400" b="1" cap="none" dirty="0">
                <a:latin typeface="Arial" panose="020B0604020202020204" pitchFamily="34" charset="0"/>
                <a:cs typeface="Arial" panose="020B0604020202020204" pitchFamily="34" charset="0"/>
              </a:rPr>
              <a:t>The U.S. Bureau of Labor Statistics projects that, during the period 2010–2020, employment in S&amp;E occupations will grow by 18.7%, compared to 14.3% for all occupations.</a:t>
            </a:r>
          </a:p>
        </p:txBody>
      </p:sp>
    </p:spTree>
    <p:extLst>
      <p:ext uri="{BB962C8B-B14F-4D97-AF65-F5344CB8AC3E}">
        <p14:creationId xmlns:p14="http://schemas.microsoft.com/office/powerpoint/2010/main" val="375055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4800" cap="none" dirty="0">
                <a:solidFill>
                  <a:schemeClr val="tx1"/>
                </a:solidFill>
              </a:rPr>
              <a:t/>
            </a:r>
            <a:br>
              <a:rPr lang="en-US" altLang="en-US" sz="4800" cap="none" dirty="0">
                <a:solidFill>
                  <a:schemeClr val="tx1"/>
                </a:solidFill>
              </a:rPr>
            </a:br>
            <a:r>
              <a:rPr lang="en-US" altLang="en-US" sz="7200" b="1" cap="none" dirty="0">
                <a:solidFill>
                  <a:schemeClr val="tx1"/>
                </a:solidFill>
                <a:latin typeface="Arial" panose="020B0604020202020204" pitchFamily="34" charset="0"/>
                <a:ea typeface="Calibri" panose="020F0502020204030204" pitchFamily="34" charset="0"/>
                <a:cs typeface="Arial" panose="020B0604020202020204" pitchFamily="34" charset="0"/>
                <a:hlinkClick r:id="rId2"/>
              </a:rPr>
              <a:t>Bozeman Science</a:t>
            </a:r>
            <a:r>
              <a:rPr lang="en-US" altLang="en-US" sz="7200" cap="none" dirty="0">
                <a:solidFill>
                  <a:schemeClr val="tx1"/>
                </a:solidFill>
                <a:latin typeface="Arial" panose="020B0604020202020204" pitchFamily="34" charset="0"/>
              </a:rPr>
              <a:t/>
            </a:r>
            <a:br>
              <a:rPr lang="en-US" altLang="en-US" sz="7200" cap="none" dirty="0">
                <a:solidFill>
                  <a:schemeClr val="tx1"/>
                </a:solidFill>
                <a:latin typeface="Arial" panose="020B0604020202020204" pitchFamily="34" charset="0"/>
              </a:rPr>
            </a:br>
            <a:endParaRPr lang="en-US" dirty="0"/>
          </a:p>
        </p:txBody>
      </p:sp>
      <p:sp>
        <p:nvSpPr>
          <p:cNvPr id="6" name="Content Placeholder 5"/>
          <p:cNvSpPr>
            <a:spLocks noGrp="1"/>
          </p:cNvSpPr>
          <p:nvPr>
            <p:ph sz="quarter" idx="13"/>
          </p:nvPr>
        </p:nvSpPr>
        <p:spPr/>
        <p:txBody>
          <a:bodyPr>
            <a:normAutofit/>
          </a:bodyPr>
          <a:lstStyle/>
          <a:p>
            <a:r>
              <a:rPr lang="en-US" altLang="en-US" sz="2400" b="1" cap="none" dirty="0">
                <a:solidFill>
                  <a:srgbClr val="0563C1"/>
                </a:solidFill>
                <a:latin typeface="Arial" panose="020B0604020202020204" pitchFamily="34" charset="0"/>
                <a:ea typeface="Calibri" panose="020F0502020204030204" pitchFamily="34" charset="0"/>
                <a:cs typeface="Arial" panose="020B0604020202020204" pitchFamily="34" charset="0"/>
              </a:rPr>
              <a:t>This site is developed by </a:t>
            </a:r>
            <a:r>
              <a:rPr lang="en-US" altLang="en-US" sz="2400" b="1" cap="none" dirty="0">
                <a:latin typeface="Arial" panose="020B0604020202020204" pitchFamily="34" charset="0"/>
                <a:ea typeface="Calibri" panose="020F0502020204030204" pitchFamily="34" charset="0"/>
                <a:cs typeface="Arial" panose="020B0604020202020204" pitchFamily="34" charset="0"/>
              </a:rPr>
              <a:t>Paul Andersen is an educational consultant and YouTube creator living in Bozeman, MT.  He was a one of four finalists in 2011 for the National Teacher of the Year. In 2012 Paul was selected by YouTube as one of ten </a:t>
            </a:r>
            <a:r>
              <a:rPr lang="en-US" altLang="en-US" sz="2400" b="1" cap="none" dirty="0">
                <a:latin typeface="Arial" panose="020B0604020202020204" pitchFamily="34" charset="0"/>
                <a:ea typeface="Calibri" panose="020F0502020204030204" pitchFamily="34" charset="0"/>
                <a:cs typeface="Arial" panose="020B0604020202020204" pitchFamily="34" charset="0"/>
                <a:hlinkClick r:id="rId3"/>
              </a:rPr>
              <a:t>YouTube Edu Gurus</a:t>
            </a:r>
            <a:r>
              <a:rPr lang="en-US" altLang="en-US" sz="2400" b="1" cap="none" dirty="0">
                <a:latin typeface="Arial" panose="020B0604020202020204" pitchFamily="34" charset="0"/>
                <a:ea typeface="Calibri" panose="020F0502020204030204" pitchFamily="34" charset="0"/>
                <a:cs typeface="Arial" panose="020B0604020202020204" pitchFamily="34" charset="0"/>
              </a:rPr>
              <a:t>.  The videos on this site include information for:  AP Biology, AP Chemistry, AP Environmental Science, AP Physics, Anatomy and Physiology as well as the Next Generation Science Standards.</a:t>
            </a:r>
            <a:endParaRPr lang="en-US" sz="2400" b="1"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5437" y="385899"/>
            <a:ext cx="1692613" cy="175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58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Science </a:t>
            </a:r>
            <a:r>
              <a:rPr lang="en-US" dirty="0" err="1">
                <a:hlinkClick r:id="rId2"/>
              </a:rPr>
              <a:t>NetLinks</a:t>
            </a:r>
            <a:endParaRPr lang="en-US" dirty="0"/>
          </a:p>
        </p:txBody>
      </p:sp>
      <p:pic>
        <p:nvPicPr>
          <p:cNvPr id="4" name="Content Placeholder 3"/>
          <p:cNvPicPr>
            <a:picLocks noGrp="1" noChangeAspect="1"/>
          </p:cNvPicPr>
          <p:nvPr>
            <p:ph idx="1"/>
          </p:nvPr>
        </p:nvPicPr>
        <p:blipFill>
          <a:blip r:embed="rId3"/>
          <a:stretch>
            <a:fillRect/>
          </a:stretch>
        </p:blipFill>
        <p:spPr>
          <a:xfrm>
            <a:off x="1768550" y="1648046"/>
            <a:ext cx="6856549" cy="3891555"/>
          </a:xfrm>
          <a:prstGeom prst="rect">
            <a:avLst/>
          </a:prstGeom>
        </p:spPr>
      </p:pic>
    </p:spTree>
    <p:extLst>
      <p:ext uri="{BB962C8B-B14F-4D97-AF65-F5344CB8AC3E}">
        <p14:creationId xmlns:p14="http://schemas.microsoft.com/office/powerpoint/2010/main" val="351819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stretch>
            <a:fillRect/>
          </a:stretch>
        </p:blipFill>
        <p:spPr>
          <a:xfrm>
            <a:off x="813390" y="527470"/>
            <a:ext cx="4353448" cy="780335"/>
          </a:xfrm>
          <a:prstGeom prst="rect">
            <a:avLst/>
          </a:prstGeom>
        </p:spPr>
      </p:pic>
      <p:sp>
        <p:nvSpPr>
          <p:cNvPr id="3" name="Content Placeholder 2"/>
          <p:cNvSpPr>
            <a:spLocks noGrp="1"/>
          </p:cNvSpPr>
          <p:nvPr>
            <p:ph sz="quarter" idx="13"/>
          </p:nvPr>
        </p:nvSpPr>
        <p:spPr>
          <a:xfrm>
            <a:off x="334927" y="1773405"/>
            <a:ext cx="5523614" cy="3311189"/>
          </a:xfrm>
        </p:spPr>
        <p:txBody>
          <a:bodyPr>
            <a:normAutofit fontScale="92500" lnSpcReduction="10000"/>
          </a:bodyPr>
          <a:lstStyle/>
          <a:p>
            <a:r>
              <a:rPr lang="en-US" b="1" dirty="0">
                <a:latin typeface="Arial" panose="020B0604020202020204" pitchFamily="34" charset="0"/>
                <a:cs typeface="Arial" panose="020B0604020202020204" pitchFamily="34" charset="0"/>
              </a:rPr>
              <a:t>Create a Graph is an on-line tool to aid with making graphs.  The site offers tutorials, help with the type of graph needed, and creates basic types of graphs.  There are place holders for students to label axis, title, legend, etc.  guiding students to create better graphs.  Graphs may be shared, printed or saved.</a:t>
            </a:r>
          </a:p>
        </p:txBody>
      </p:sp>
      <p:pic>
        <p:nvPicPr>
          <p:cNvPr id="8" name="Picture 7"/>
          <p:cNvPicPr>
            <a:picLocks noChangeAspect="1"/>
          </p:cNvPicPr>
          <p:nvPr/>
        </p:nvPicPr>
        <p:blipFill>
          <a:blip r:embed="rId4"/>
          <a:stretch>
            <a:fillRect/>
          </a:stretch>
        </p:blipFill>
        <p:spPr>
          <a:xfrm>
            <a:off x="6438124" y="786919"/>
            <a:ext cx="4832541" cy="3274442"/>
          </a:xfrm>
          <a:prstGeom prst="rect">
            <a:avLst/>
          </a:prstGeom>
        </p:spPr>
      </p:pic>
    </p:spTree>
    <p:extLst>
      <p:ext uri="{BB962C8B-B14F-4D97-AF65-F5344CB8AC3E}">
        <p14:creationId xmlns:p14="http://schemas.microsoft.com/office/powerpoint/2010/main" val="1501525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7772400" cy="1143000"/>
          </a:xfrm>
        </p:spPr>
        <p:txBody>
          <a:bodyPr/>
          <a:lstStyle/>
          <a:p>
            <a:pPr>
              <a:defRPr/>
            </a:pPr>
            <a:r>
              <a:rPr lang="en-US" sz="6000" b="1" dirty="0">
                <a:hlinkClick r:id="rId2"/>
              </a:rPr>
              <a:t>Illuminations</a:t>
            </a:r>
            <a:endParaRPr lang="en-US" sz="6000" b="1" dirty="0"/>
          </a:p>
        </p:txBody>
      </p:sp>
      <p:sp>
        <p:nvSpPr>
          <p:cNvPr id="29699" name="Content Placeholder 2"/>
          <p:cNvSpPr>
            <a:spLocks noGrp="1"/>
          </p:cNvSpPr>
          <p:nvPr>
            <p:ph sz="quarter" idx="1"/>
          </p:nvPr>
        </p:nvSpPr>
        <p:spPr>
          <a:xfrm>
            <a:off x="1825625" y="1527175"/>
            <a:ext cx="8504238" cy="4572000"/>
          </a:xfrm>
        </p:spPr>
        <p:txBody>
          <a:bodyPr/>
          <a:lstStyle/>
          <a:p>
            <a:endParaRPr lang="en-US"/>
          </a:p>
        </p:txBody>
      </p:sp>
      <p:pic>
        <p:nvPicPr>
          <p:cNvPr id="29700" name="Picture 2"/>
          <p:cNvPicPr>
            <a:picLocks noChangeAspect="1" noChangeArrowheads="1"/>
          </p:cNvPicPr>
          <p:nvPr/>
        </p:nvPicPr>
        <p:blipFill>
          <a:blip r:embed="rId3" cstate="print"/>
          <a:srcRect t="20000" r="2499" b="8000"/>
          <a:stretch>
            <a:fillRect/>
          </a:stretch>
        </p:blipFill>
        <p:spPr bwMode="auto">
          <a:xfrm>
            <a:off x="1524000" y="914400"/>
            <a:ext cx="9144000" cy="5943600"/>
          </a:xfrm>
          <a:prstGeom prst="rect">
            <a:avLst/>
          </a:prstGeom>
          <a:noFill/>
          <a:ln w="9525">
            <a:noFill/>
            <a:miter lim="800000"/>
            <a:headEnd/>
            <a:tailEnd/>
          </a:ln>
        </p:spPr>
      </p:pic>
    </p:spTree>
    <p:extLst>
      <p:ext uri="{BB962C8B-B14F-4D97-AF65-F5344CB8AC3E}">
        <p14:creationId xmlns:p14="http://schemas.microsoft.com/office/powerpoint/2010/main" val="152603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58" y="238327"/>
            <a:ext cx="10396882" cy="1151965"/>
          </a:xfrm>
        </p:spPr>
        <p:txBody>
          <a:bodyPr/>
          <a:lstStyle/>
          <a:p>
            <a:r>
              <a:rPr lang="en-US" dirty="0">
                <a:hlinkClick r:id="rId2"/>
              </a:rPr>
              <a:t>CSI – The Experience</a:t>
            </a:r>
            <a:endParaRPr lang="en-US" dirty="0"/>
          </a:p>
        </p:txBody>
      </p:sp>
      <p:pic>
        <p:nvPicPr>
          <p:cNvPr id="4" name="Content Placeholder 3"/>
          <p:cNvPicPr>
            <a:picLocks noGrp="1" noChangeAspect="1"/>
          </p:cNvPicPr>
          <p:nvPr>
            <p:ph idx="1"/>
          </p:nvPr>
        </p:nvPicPr>
        <p:blipFill>
          <a:blip r:embed="rId3"/>
          <a:stretch>
            <a:fillRect/>
          </a:stretch>
        </p:blipFill>
        <p:spPr>
          <a:xfrm>
            <a:off x="1999646" y="1390292"/>
            <a:ext cx="7202719" cy="5030253"/>
          </a:xfrm>
          <a:prstGeom prst="rect">
            <a:avLst/>
          </a:prstGeom>
        </p:spPr>
      </p:pic>
    </p:spTree>
    <p:extLst>
      <p:ext uri="{BB962C8B-B14F-4D97-AF65-F5344CB8AC3E}">
        <p14:creationId xmlns:p14="http://schemas.microsoft.com/office/powerpoint/2010/main" val="35929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85" y="216458"/>
            <a:ext cx="10396882" cy="1158140"/>
          </a:xfrm>
        </p:spPr>
        <p:txBody>
          <a:bodyPr/>
          <a:lstStyle/>
          <a:p>
            <a:r>
              <a:rPr lang="en-US" dirty="0" err="1"/>
              <a:t>cODING</a:t>
            </a:r>
            <a:endParaRPr lang="en-US" dirty="0"/>
          </a:p>
        </p:txBody>
      </p:sp>
      <p:sp>
        <p:nvSpPr>
          <p:cNvPr id="3" name="Content Placeholder 2"/>
          <p:cNvSpPr>
            <a:spLocks noGrp="1"/>
          </p:cNvSpPr>
          <p:nvPr>
            <p:ph sz="quarter" idx="13"/>
          </p:nvPr>
        </p:nvSpPr>
        <p:spPr>
          <a:xfrm>
            <a:off x="685800" y="1216058"/>
            <a:ext cx="5088714" cy="4158527"/>
          </a:xfrm>
        </p:spPr>
        <p:txBody>
          <a:bodyPr/>
          <a:lstStyle/>
          <a:p>
            <a:r>
              <a:rPr lang="en-US" dirty="0"/>
              <a:t>Code.org</a:t>
            </a:r>
          </a:p>
          <a:p>
            <a:endParaRPr lang="en-US" dirty="0"/>
          </a:p>
          <a:p>
            <a:endParaRPr lang="en-US" dirty="0"/>
          </a:p>
          <a:p>
            <a:endParaRPr lang="en-US" dirty="0"/>
          </a:p>
          <a:p>
            <a:r>
              <a:rPr lang="en-US" dirty="0">
                <a:hlinkClick r:id="rId2"/>
              </a:rPr>
              <a:t>scratch</a:t>
            </a:r>
            <a:endParaRPr lang="en-US" dirty="0"/>
          </a:p>
          <a:p>
            <a:endParaRPr lang="en-US" dirty="0"/>
          </a:p>
        </p:txBody>
      </p:sp>
      <p:sp>
        <p:nvSpPr>
          <p:cNvPr id="6" name="Content Placeholder 5"/>
          <p:cNvSpPr>
            <a:spLocks noGrp="1"/>
          </p:cNvSpPr>
          <p:nvPr>
            <p:ph sz="quarter" idx="14"/>
          </p:nvPr>
        </p:nvSpPr>
        <p:spPr/>
        <p:txBody>
          <a:bodyPr/>
          <a:lstStyle/>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2662448" y="1252409"/>
            <a:ext cx="5651993" cy="1726796"/>
          </a:xfrm>
          <a:prstGeom prst="rect">
            <a:avLst/>
          </a:prstGeom>
        </p:spPr>
      </p:pic>
      <p:pic>
        <p:nvPicPr>
          <p:cNvPr id="7" name="Picture 6"/>
          <p:cNvPicPr>
            <a:picLocks noChangeAspect="1"/>
          </p:cNvPicPr>
          <p:nvPr/>
        </p:nvPicPr>
        <p:blipFill>
          <a:blip r:embed="rId4"/>
          <a:stretch>
            <a:fillRect/>
          </a:stretch>
        </p:blipFill>
        <p:spPr>
          <a:xfrm>
            <a:off x="1563599" y="3705048"/>
            <a:ext cx="5690992" cy="2177278"/>
          </a:xfrm>
          <a:prstGeom prst="rect">
            <a:avLst/>
          </a:prstGeom>
        </p:spPr>
      </p:pic>
    </p:spTree>
    <p:extLst>
      <p:ext uri="{BB962C8B-B14F-4D97-AF65-F5344CB8AC3E}">
        <p14:creationId xmlns:p14="http://schemas.microsoft.com/office/powerpoint/2010/main" val="3862051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85" y="216458"/>
            <a:ext cx="10396882" cy="1158140"/>
          </a:xfrm>
        </p:spPr>
        <p:txBody>
          <a:bodyPr/>
          <a:lstStyle/>
          <a:p>
            <a:r>
              <a:rPr lang="en-US" dirty="0"/>
              <a:t>3D printing</a:t>
            </a:r>
          </a:p>
        </p:txBody>
      </p:sp>
      <p:sp>
        <p:nvSpPr>
          <p:cNvPr id="3" name="Content Placeholder 2"/>
          <p:cNvSpPr>
            <a:spLocks noGrp="1"/>
          </p:cNvSpPr>
          <p:nvPr>
            <p:ph sz="quarter" idx="13"/>
          </p:nvPr>
        </p:nvSpPr>
        <p:spPr>
          <a:xfrm>
            <a:off x="685800" y="1216058"/>
            <a:ext cx="5088714" cy="4158527"/>
          </a:xfrm>
        </p:spPr>
        <p:txBody>
          <a:bodyPr/>
          <a:lstStyle/>
          <a:p>
            <a:pPr marL="0" indent="0">
              <a:buNone/>
            </a:pPr>
            <a:endParaRPr lang="en-US" dirty="0"/>
          </a:p>
          <a:p>
            <a:endParaRPr lang="en-US" dirty="0"/>
          </a:p>
          <a:p>
            <a:endParaRPr lang="en-US" dirty="0"/>
          </a:p>
          <a:p>
            <a:endParaRPr lang="en-US" dirty="0"/>
          </a:p>
          <a:p>
            <a:endParaRPr lang="en-US" dirty="0"/>
          </a:p>
        </p:txBody>
      </p:sp>
      <p:sp>
        <p:nvSpPr>
          <p:cNvPr id="6" name="Content Placeholder 5"/>
          <p:cNvSpPr>
            <a:spLocks noGrp="1"/>
          </p:cNvSpPr>
          <p:nvPr>
            <p:ph sz="quarter" idx="14"/>
          </p:nvPr>
        </p:nvSpPr>
        <p:spPr/>
        <p:txBody>
          <a:bodyPr/>
          <a:lstStyle/>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4135568" y="958913"/>
            <a:ext cx="6183984" cy="2830570"/>
          </a:xfrm>
          <a:prstGeom prst="rect">
            <a:avLst/>
          </a:prstGeom>
        </p:spPr>
      </p:pic>
      <p:pic>
        <p:nvPicPr>
          <p:cNvPr id="8" name="Picture 7"/>
          <p:cNvPicPr>
            <a:picLocks noChangeAspect="1"/>
          </p:cNvPicPr>
          <p:nvPr/>
        </p:nvPicPr>
        <p:blipFill>
          <a:blip r:embed="rId3"/>
          <a:stretch>
            <a:fillRect/>
          </a:stretch>
        </p:blipFill>
        <p:spPr>
          <a:xfrm>
            <a:off x="547273" y="3584715"/>
            <a:ext cx="2827338" cy="2327556"/>
          </a:xfrm>
          <a:prstGeom prst="rect">
            <a:avLst/>
          </a:prstGeom>
        </p:spPr>
      </p:pic>
    </p:spTree>
    <p:extLst>
      <p:ext uri="{BB962C8B-B14F-4D97-AF65-F5344CB8AC3E}">
        <p14:creationId xmlns:p14="http://schemas.microsoft.com/office/powerpoint/2010/main" val="3076730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90797" y="2538409"/>
            <a:ext cx="10394707" cy="3311189"/>
          </a:xfrm>
        </p:spPr>
        <p:txBody>
          <a:bodyPr/>
          <a:lstStyle/>
          <a:p>
            <a:r>
              <a:rPr lang="en-US" dirty="0"/>
              <a:t>Interactive simulations for math and science</a:t>
            </a:r>
          </a:p>
          <a:p>
            <a:endParaRPr lang="en-US" dirty="0"/>
          </a:p>
          <a:p>
            <a:r>
              <a:rPr lang="en-US" sz="2400" b="1" u="sng" dirty="0" err="1">
                <a:latin typeface="Arial" panose="020B0604020202020204" pitchFamily="34" charset="0"/>
                <a:cs typeface="Arial" panose="020B0604020202020204" pitchFamily="34" charset="0"/>
                <a:hlinkClick r:id="rId2"/>
              </a:rPr>
              <a:t>PhET</a:t>
            </a:r>
            <a:r>
              <a:rPr lang="en-US" sz="2400" b="1" dirty="0">
                <a:latin typeface="Arial" panose="020B0604020202020204" pitchFamily="34" charset="0"/>
                <a:cs typeface="Arial" panose="020B0604020202020204" pitchFamily="34" charset="0"/>
              </a:rPr>
              <a:t> was founded in 2002 by Nobel Laureate Carl </a:t>
            </a:r>
            <a:r>
              <a:rPr lang="en-US" sz="2400" b="1" dirty="0" err="1">
                <a:latin typeface="Arial" panose="020B0604020202020204" pitchFamily="34" charset="0"/>
                <a:cs typeface="Arial" panose="020B0604020202020204" pitchFamily="34" charset="0"/>
              </a:rPr>
              <a:t>Wieman</a:t>
            </a:r>
            <a:r>
              <a:rPr lang="en-US" sz="2400" b="1" dirty="0">
                <a:latin typeface="Arial" panose="020B0604020202020204" pitchFamily="34" charset="0"/>
                <a:cs typeface="Arial" panose="020B0604020202020204" pitchFamily="34" charset="0"/>
              </a:rPr>
              <a:t>.  The </a:t>
            </a:r>
            <a:r>
              <a:rPr lang="en-US" sz="2400" b="1" dirty="0" err="1">
                <a:latin typeface="Arial" panose="020B0604020202020204" pitchFamily="34" charset="0"/>
                <a:cs typeface="Arial" panose="020B0604020202020204" pitchFamily="34" charset="0"/>
              </a:rPr>
              <a:t>PhET</a:t>
            </a:r>
            <a:r>
              <a:rPr lang="en-US" sz="2400" b="1" dirty="0">
                <a:latin typeface="Arial" panose="020B0604020202020204" pitchFamily="34" charset="0"/>
                <a:cs typeface="Arial" panose="020B0604020202020204" pitchFamily="34" charset="0"/>
              </a:rPr>
              <a:t> Interactive Simulations project at the University of Colorado Boulder creates free, research-based interactive math and science simulations.</a:t>
            </a:r>
          </a:p>
          <a:p>
            <a:endParaRPr lang="en-US" dirty="0"/>
          </a:p>
        </p:txBody>
      </p:sp>
      <p:pic>
        <p:nvPicPr>
          <p:cNvPr id="5" name="Picture 4">
            <a:hlinkClick r:id="rId2"/>
          </p:cNvPr>
          <p:cNvPicPr>
            <a:picLocks noChangeAspect="1"/>
          </p:cNvPicPr>
          <p:nvPr/>
        </p:nvPicPr>
        <p:blipFill rotWithShape="1">
          <a:blip r:embed="rId3"/>
          <a:srcRect r="19904" b="45853"/>
          <a:stretch/>
        </p:blipFill>
        <p:spPr>
          <a:xfrm>
            <a:off x="942199" y="415572"/>
            <a:ext cx="3165603" cy="1221842"/>
          </a:xfrm>
          <a:prstGeom prst="rect">
            <a:avLst/>
          </a:prstGeom>
        </p:spPr>
      </p:pic>
      <p:pic>
        <p:nvPicPr>
          <p:cNvPr id="6" name="Picture 5"/>
          <p:cNvPicPr>
            <a:picLocks noChangeAspect="1"/>
          </p:cNvPicPr>
          <p:nvPr/>
        </p:nvPicPr>
        <p:blipFill>
          <a:blip r:embed="rId4"/>
          <a:stretch>
            <a:fillRect/>
          </a:stretch>
        </p:blipFill>
        <p:spPr>
          <a:xfrm>
            <a:off x="8925795" y="5631387"/>
            <a:ext cx="2266950" cy="657225"/>
          </a:xfrm>
          <a:prstGeom prst="rect">
            <a:avLst/>
          </a:prstGeom>
        </p:spPr>
      </p:pic>
      <p:pic>
        <p:nvPicPr>
          <p:cNvPr id="7" name="Picture 6"/>
          <p:cNvPicPr>
            <a:picLocks noChangeAspect="1"/>
          </p:cNvPicPr>
          <p:nvPr/>
        </p:nvPicPr>
        <p:blipFill>
          <a:blip r:embed="rId5"/>
          <a:stretch>
            <a:fillRect/>
          </a:stretch>
        </p:blipFill>
        <p:spPr>
          <a:xfrm>
            <a:off x="4918920" y="298552"/>
            <a:ext cx="6581775" cy="1914525"/>
          </a:xfrm>
          <a:prstGeom prst="rect">
            <a:avLst/>
          </a:prstGeom>
        </p:spPr>
      </p:pic>
    </p:spTree>
    <p:extLst>
      <p:ext uri="{BB962C8B-B14F-4D97-AF65-F5344CB8AC3E}">
        <p14:creationId xmlns:p14="http://schemas.microsoft.com/office/powerpoint/2010/main" val="2557422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4114801" y="381001"/>
            <a:ext cx="3457575" cy="903009"/>
          </a:xfrm>
          <a:prstGeom prst="rect">
            <a:avLst/>
          </a:prstGeom>
        </p:spPr>
      </p:pic>
      <p:pic>
        <p:nvPicPr>
          <p:cNvPr id="5" name="Content Placeholder 4"/>
          <p:cNvPicPr>
            <a:picLocks noGrp="1" noChangeAspect="1"/>
          </p:cNvPicPr>
          <p:nvPr>
            <p:ph idx="1"/>
          </p:nvPr>
        </p:nvPicPr>
        <p:blipFill>
          <a:blip r:embed="rId4"/>
          <a:stretch>
            <a:fillRect/>
          </a:stretch>
        </p:blipFill>
        <p:spPr>
          <a:xfrm>
            <a:off x="1594624" y="1392695"/>
            <a:ext cx="4696060" cy="4703305"/>
          </a:xfrm>
          <a:prstGeom prst="rect">
            <a:avLst/>
          </a:prstGeom>
        </p:spPr>
      </p:pic>
      <p:pic>
        <p:nvPicPr>
          <p:cNvPr id="6" name="Picture 5"/>
          <p:cNvPicPr>
            <a:picLocks noChangeAspect="1"/>
          </p:cNvPicPr>
          <p:nvPr/>
        </p:nvPicPr>
        <p:blipFill>
          <a:blip r:embed="rId5"/>
          <a:stretch>
            <a:fillRect/>
          </a:stretch>
        </p:blipFill>
        <p:spPr>
          <a:xfrm>
            <a:off x="6716750" y="1415449"/>
            <a:ext cx="3776547" cy="4759614"/>
          </a:xfrm>
          <a:prstGeom prst="rect">
            <a:avLst/>
          </a:prstGeom>
        </p:spPr>
      </p:pic>
    </p:spTree>
    <p:extLst>
      <p:ext uri="{BB962C8B-B14F-4D97-AF65-F5344CB8AC3E}">
        <p14:creationId xmlns:p14="http://schemas.microsoft.com/office/powerpoint/2010/main" val="3000110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73888"/>
            <a:ext cx="4672361" cy="3504271"/>
          </a:xfrm>
          <a:prstGeom prst="rect">
            <a:avLst/>
          </a:prstGeom>
        </p:spPr>
      </p:pic>
      <p:sp>
        <p:nvSpPr>
          <p:cNvPr id="3" name="TextBox 2"/>
          <p:cNvSpPr txBox="1"/>
          <p:nvPr/>
        </p:nvSpPr>
        <p:spPr>
          <a:xfrm>
            <a:off x="1223158" y="5664530"/>
            <a:ext cx="947651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rPr>
              <a:t>STEM Family Nights</a:t>
            </a:r>
          </a:p>
        </p:txBody>
      </p:sp>
      <p:pic>
        <p:nvPicPr>
          <p:cNvPr id="7" name="Picture 6"/>
          <p:cNvPicPr>
            <a:picLocks noChangeAspect="1"/>
          </p:cNvPicPr>
          <p:nvPr/>
        </p:nvPicPr>
        <p:blipFill>
          <a:blip r:embed="rId3"/>
          <a:stretch>
            <a:fillRect/>
          </a:stretch>
        </p:blipFill>
        <p:spPr>
          <a:xfrm>
            <a:off x="4166297" y="-80724"/>
            <a:ext cx="3590231" cy="3509723"/>
          </a:xfrm>
          <a:prstGeom prst="rect">
            <a:avLst/>
          </a:prstGeom>
        </p:spPr>
      </p:pic>
      <p:pic>
        <p:nvPicPr>
          <p:cNvPr id="6" name="Picture 5"/>
          <p:cNvPicPr>
            <a:picLocks noChangeAspect="1"/>
          </p:cNvPicPr>
          <p:nvPr/>
        </p:nvPicPr>
        <p:blipFill>
          <a:blip r:embed="rId4"/>
          <a:stretch>
            <a:fillRect/>
          </a:stretch>
        </p:blipFill>
        <p:spPr>
          <a:xfrm>
            <a:off x="7763343" y="-59905"/>
            <a:ext cx="4215995" cy="3488904"/>
          </a:xfrm>
          <a:prstGeom prst="rect">
            <a:avLst/>
          </a:prstGeom>
        </p:spPr>
      </p:pic>
      <p:pic>
        <p:nvPicPr>
          <p:cNvPr id="8" name="Picture 7"/>
          <p:cNvPicPr>
            <a:picLocks noChangeAspect="1"/>
          </p:cNvPicPr>
          <p:nvPr/>
        </p:nvPicPr>
        <p:blipFill>
          <a:blip r:embed="rId5"/>
          <a:stretch>
            <a:fillRect/>
          </a:stretch>
        </p:blipFill>
        <p:spPr>
          <a:xfrm>
            <a:off x="43494" y="2653601"/>
            <a:ext cx="3919490" cy="2939618"/>
          </a:xfrm>
          <a:prstGeom prst="rect">
            <a:avLst/>
          </a:prstGeom>
        </p:spPr>
      </p:pic>
      <p:pic>
        <p:nvPicPr>
          <p:cNvPr id="10" name="Picture 9"/>
          <p:cNvPicPr>
            <a:picLocks noChangeAspect="1"/>
          </p:cNvPicPr>
          <p:nvPr/>
        </p:nvPicPr>
        <p:blipFill>
          <a:blip r:embed="rId6"/>
          <a:stretch>
            <a:fillRect/>
          </a:stretch>
        </p:blipFill>
        <p:spPr>
          <a:xfrm>
            <a:off x="3939593" y="2653601"/>
            <a:ext cx="4293706" cy="2939618"/>
          </a:xfrm>
          <a:prstGeom prst="rect">
            <a:avLst/>
          </a:prstGeom>
        </p:spPr>
      </p:pic>
      <p:pic>
        <p:nvPicPr>
          <p:cNvPr id="11" name="Picture 10"/>
          <p:cNvPicPr>
            <a:picLocks noChangeAspect="1"/>
          </p:cNvPicPr>
          <p:nvPr/>
        </p:nvPicPr>
        <p:blipFill>
          <a:blip r:embed="rId7"/>
          <a:stretch>
            <a:fillRect/>
          </a:stretch>
        </p:blipFill>
        <p:spPr>
          <a:xfrm>
            <a:off x="7763343" y="2653601"/>
            <a:ext cx="3978892" cy="2984169"/>
          </a:xfrm>
          <a:prstGeom prst="rect">
            <a:avLst/>
          </a:prstGeom>
        </p:spPr>
      </p:pic>
    </p:spTree>
    <p:extLst>
      <p:ext uri="{BB962C8B-B14F-4D97-AF65-F5344CB8AC3E}">
        <p14:creationId xmlns:p14="http://schemas.microsoft.com/office/powerpoint/2010/main" val="28878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a:t>
            </a:r>
            <a:br>
              <a:rPr lang="en-US" dirty="0"/>
            </a:br>
            <a:endParaRPr lang="en-US" dirty="0"/>
          </a:p>
        </p:txBody>
      </p:sp>
      <p:sp>
        <p:nvSpPr>
          <p:cNvPr id="3" name="Subtitle 2"/>
          <p:cNvSpPr>
            <a:spLocks noGrp="1"/>
          </p:cNvSpPr>
          <p:nvPr>
            <p:ph type="subTitle" idx="1"/>
          </p:nvPr>
        </p:nvSpPr>
        <p:spPr/>
        <p:txBody>
          <a:bodyPr/>
          <a:lstStyle/>
          <a:p>
            <a:r>
              <a:rPr lang="en-US" dirty="0"/>
              <a:t>Resources for your school</a:t>
            </a:r>
          </a:p>
        </p:txBody>
      </p:sp>
      <p:sp>
        <p:nvSpPr>
          <p:cNvPr id="4" name="TextBox 3"/>
          <p:cNvSpPr txBox="1"/>
          <p:nvPr/>
        </p:nvSpPr>
        <p:spPr>
          <a:xfrm>
            <a:off x="323850" y="4038600"/>
            <a:ext cx="3724275" cy="369332"/>
          </a:xfrm>
          <a:prstGeom prst="rect">
            <a:avLst/>
          </a:prstGeom>
          <a:noFill/>
        </p:spPr>
        <p:txBody>
          <a:bodyPr wrap="square" rtlCol="0">
            <a:spAutoFit/>
          </a:bodyPr>
          <a:lstStyle/>
          <a:p>
            <a:r>
              <a:rPr lang="en-US" dirty="0">
                <a:hlinkClick r:id="rId2"/>
              </a:rPr>
              <a:t>Paper helicopter</a:t>
            </a:r>
            <a:endParaRPr lang="en-US" dirty="0"/>
          </a:p>
        </p:txBody>
      </p:sp>
    </p:spTree>
    <p:extLst>
      <p:ext uri="{BB962C8B-B14F-4D97-AF65-F5344CB8AC3E}">
        <p14:creationId xmlns:p14="http://schemas.microsoft.com/office/powerpoint/2010/main" val="242978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2132788"/>
            <a:ext cx="3540340" cy="3431670"/>
          </a:xfrm>
          <a:prstGeom prst="rect">
            <a:avLst/>
          </a:prstGeom>
        </p:spPr>
      </p:pic>
      <p:sp>
        <p:nvSpPr>
          <p:cNvPr id="3" name="TextBox 2"/>
          <p:cNvSpPr txBox="1"/>
          <p:nvPr/>
        </p:nvSpPr>
        <p:spPr>
          <a:xfrm>
            <a:off x="1223158" y="5664530"/>
            <a:ext cx="947651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rPr>
              <a:t>Engineering the Future with Girls</a:t>
            </a:r>
          </a:p>
        </p:txBody>
      </p:sp>
      <p:pic>
        <p:nvPicPr>
          <p:cNvPr id="4" name="Picture 3"/>
          <p:cNvPicPr>
            <a:picLocks noChangeAspect="1"/>
          </p:cNvPicPr>
          <p:nvPr/>
        </p:nvPicPr>
        <p:blipFill rotWithShape="1">
          <a:blip r:embed="rId3"/>
          <a:srcRect t="22287" b="23567"/>
          <a:stretch/>
        </p:blipFill>
        <p:spPr>
          <a:xfrm>
            <a:off x="6858341" y="2962275"/>
            <a:ext cx="4805834" cy="2602183"/>
          </a:xfrm>
          <a:prstGeom prst="rect">
            <a:avLst/>
          </a:prstGeom>
        </p:spPr>
      </p:pic>
      <p:pic>
        <p:nvPicPr>
          <p:cNvPr id="6" name="Picture 5"/>
          <p:cNvPicPr>
            <a:picLocks noChangeAspect="1"/>
          </p:cNvPicPr>
          <p:nvPr/>
        </p:nvPicPr>
        <p:blipFill>
          <a:blip r:embed="rId4"/>
          <a:stretch>
            <a:fillRect/>
          </a:stretch>
        </p:blipFill>
        <p:spPr>
          <a:xfrm>
            <a:off x="6858341" y="0"/>
            <a:ext cx="4805834" cy="2962275"/>
          </a:xfrm>
          <a:prstGeom prst="rect">
            <a:avLst/>
          </a:prstGeom>
        </p:spPr>
      </p:pic>
      <p:pic>
        <p:nvPicPr>
          <p:cNvPr id="7" name="Picture 6"/>
          <p:cNvPicPr>
            <a:picLocks noChangeAspect="1"/>
          </p:cNvPicPr>
          <p:nvPr/>
        </p:nvPicPr>
        <p:blipFill>
          <a:blip r:embed="rId5"/>
          <a:stretch>
            <a:fillRect/>
          </a:stretch>
        </p:blipFill>
        <p:spPr>
          <a:xfrm>
            <a:off x="0" y="0"/>
            <a:ext cx="3356517" cy="2152185"/>
          </a:xfrm>
          <a:prstGeom prst="rect">
            <a:avLst/>
          </a:prstGeom>
        </p:spPr>
      </p:pic>
      <p:pic>
        <p:nvPicPr>
          <p:cNvPr id="8" name="Picture 7"/>
          <p:cNvPicPr>
            <a:picLocks noChangeAspect="1"/>
          </p:cNvPicPr>
          <p:nvPr/>
        </p:nvPicPr>
        <p:blipFill>
          <a:blip r:embed="rId6"/>
          <a:stretch>
            <a:fillRect/>
          </a:stretch>
        </p:blipFill>
        <p:spPr>
          <a:xfrm>
            <a:off x="3356517" y="-1"/>
            <a:ext cx="3501824" cy="2152185"/>
          </a:xfrm>
          <a:prstGeom prst="rect">
            <a:avLst/>
          </a:prstGeom>
        </p:spPr>
      </p:pic>
      <p:pic>
        <p:nvPicPr>
          <p:cNvPr id="9" name="Picture 8"/>
          <p:cNvPicPr>
            <a:picLocks noChangeAspect="1"/>
          </p:cNvPicPr>
          <p:nvPr/>
        </p:nvPicPr>
        <p:blipFill>
          <a:blip r:embed="rId7"/>
          <a:stretch>
            <a:fillRect/>
          </a:stretch>
        </p:blipFill>
        <p:spPr>
          <a:xfrm>
            <a:off x="2799297" y="2132789"/>
            <a:ext cx="4059044" cy="3431669"/>
          </a:xfrm>
          <a:prstGeom prst="rect">
            <a:avLst/>
          </a:prstGeom>
        </p:spPr>
      </p:pic>
    </p:spTree>
    <p:extLst>
      <p:ext uri="{BB962C8B-B14F-4D97-AF65-F5344CB8AC3E}">
        <p14:creationId xmlns:p14="http://schemas.microsoft.com/office/powerpoint/2010/main" val="308510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3158" y="5664530"/>
            <a:ext cx="947651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rPr>
              <a:t>STEM Clubs </a:t>
            </a:r>
          </a:p>
        </p:txBody>
      </p:sp>
      <p:pic>
        <p:nvPicPr>
          <p:cNvPr id="2" name="Picture 1"/>
          <p:cNvPicPr>
            <a:picLocks noChangeAspect="1"/>
          </p:cNvPicPr>
          <p:nvPr/>
        </p:nvPicPr>
        <p:blipFill>
          <a:blip r:embed="rId2"/>
          <a:stretch>
            <a:fillRect/>
          </a:stretch>
        </p:blipFill>
        <p:spPr>
          <a:xfrm>
            <a:off x="0" y="0"/>
            <a:ext cx="2556693" cy="2556693"/>
          </a:xfrm>
          <a:prstGeom prst="rect">
            <a:avLst/>
          </a:prstGeom>
        </p:spPr>
      </p:pic>
      <p:pic>
        <p:nvPicPr>
          <p:cNvPr id="4" name="Picture 3"/>
          <p:cNvPicPr>
            <a:picLocks noChangeAspect="1"/>
          </p:cNvPicPr>
          <p:nvPr/>
        </p:nvPicPr>
        <p:blipFill>
          <a:blip r:embed="rId3"/>
          <a:stretch>
            <a:fillRect/>
          </a:stretch>
        </p:blipFill>
        <p:spPr>
          <a:xfrm>
            <a:off x="2556693" y="0"/>
            <a:ext cx="2819400" cy="3759200"/>
          </a:xfrm>
          <a:prstGeom prst="rect">
            <a:avLst/>
          </a:prstGeom>
        </p:spPr>
      </p:pic>
      <p:pic>
        <p:nvPicPr>
          <p:cNvPr id="6" name="Picture 5"/>
          <p:cNvPicPr>
            <a:picLocks noChangeAspect="1"/>
          </p:cNvPicPr>
          <p:nvPr/>
        </p:nvPicPr>
        <p:blipFill>
          <a:blip r:embed="rId4"/>
          <a:stretch>
            <a:fillRect/>
          </a:stretch>
        </p:blipFill>
        <p:spPr>
          <a:xfrm rot="5400000">
            <a:off x="4870365" y="505728"/>
            <a:ext cx="3996485" cy="2985029"/>
          </a:xfrm>
          <a:prstGeom prst="rect">
            <a:avLst/>
          </a:prstGeom>
        </p:spPr>
      </p:pic>
      <p:pic>
        <p:nvPicPr>
          <p:cNvPr id="7" name="Picture 6"/>
          <p:cNvPicPr>
            <a:picLocks noChangeAspect="1"/>
          </p:cNvPicPr>
          <p:nvPr/>
        </p:nvPicPr>
        <p:blipFill>
          <a:blip r:embed="rId5"/>
          <a:stretch>
            <a:fillRect/>
          </a:stretch>
        </p:blipFill>
        <p:spPr>
          <a:xfrm rot="5400000">
            <a:off x="7571962" y="623531"/>
            <a:ext cx="4927416" cy="3680354"/>
          </a:xfrm>
          <a:prstGeom prst="rect">
            <a:avLst/>
          </a:prstGeom>
        </p:spPr>
      </p:pic>
      <p:pic>
        <p:nvPicPr>
          <p:cNvPr id="5" name="Picture 4"/>
          <p:cNvPicPr>
            <a:picLocks noChangeAspect="1"/>
          </p:cNvPicPr>
          <p:nvPr/>
        </p:nvPicPr>
        <p:blipFill>
          <a:blip r:embed="rId6"/>
          <a:stretch>
            <a:fillRect/>
          </a:stretch>
        </p:blipFill>
        <p:spPr>
          <a:xfrm>
            <a:off x="8223605" y="2556693"/>
            <a:ext cx="3033558" cy="3111500"/>
          </a:xfrm>
          <a:prstGeom prst="rect">
            <a:avLst/>
          </a:prstGeom>
        </p:spPr>
      </p:pic>
      <p:pic>
        <p:nvPicPr>
          <p:cNvPr id="8" name="Picture 7"/>
          <p:cNvPicPr>
            <a:picLocks noChangeAspect="1"/>
          </p:cNvPicPr>
          <p:nvPr/>
        </p:nvPicPr>
        <p:blipFill>
          <a:blip r:embed="rId7"/>
          <a:stretch>
            <a:fillRect/>
          </a:stretch>
        </p:blipFill>
        <p:spPr>
          <a:xfrm rot="5400000">
            <a:off x="5757548" y="3226585"/>
            <a:ext cx="2791146" cy="2084744"/>
          </a:xfrm>
          <a:prstGeom prst="rect">
            <a:avLst/>
          </a:prstGeom>
        </p:spPr>
      </p:pic>
      <p:pic>
        <p:nvPicPr>
          <p:cNvPr id="9" name="Picture 8"/>
          <p:cNvPicPr>
            <a:picLocks noChangeAspect="1"/>
          </p:cNvPicPr>
          <p:nvPr/>
        </p:nvPicPr>
        <p:blipFill>
          <a:blip r:embed="rId8"/>
          <a:stretch>
            <a:fillRect/>
          </a:stretch>
        </p:blipFill>
        <p:spPr>
          <a:xfrm>
            <a:off x="0" y="1879600"/>
            <a:ext cx="2819400" cy="3759200"/>
          </a:xfrm>
          <a:prstGeom prst="rect">
            <a:avLst/>
          </a:prstGeom>
        </p:spPr>
      </p:pic>
      <p:pic>
        <p:nvPicPr>
          <p:cNvPr id="10" name="Picture 9"/>
          <p:cNvPicPr>
            <a:picLocks noChangeAspect="1"/>
          </p:cNvPicPr>
          <p:nvPr/>
        </p:nvPicPr>
        <p:blipFill rotWithShape="1">
          <a:blip r:embed="rId9"/>
          <a:srcRect l="20334" r="17853"/>
          <a:stretch/>
        </p:blipFill>
        <p:spPr>
          <a:xfrm rot="5400000">
            <a:off x="3115047" y="2671210"/>
            <a:ext cx="2687608" cy="3247572"/>
          </a:xfrm>
          <a:prstGeom prst="rect">
            <a:avLst/>
          </a:prstGeom>
        </p:spPr>
      </p:pic>
    </p:spTree>
    <p:extLst>
      <p:ext uri="{BB962C8B-B14F-4D97-AF65-F5344CB8AC3E}">
        <p14:creationId xmlns:p14="http://schemas.microsoft.com/office/powerpoint/2010/main" val="10528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style.rotation</p:attrName>
                                        </p:attrNameLst>
                                      </p:cBhvr>
                                      <p:tavLst>
                                        <p:tav tm="0">
                                          <p:val>
                                            <p:fltVal val="90"/>
                                          </p:val>
                                        </p:tav>
                                        <p:tav tm="100000">
                                          <p:val>
                                            <p:fltVal val="0"/>
                                          </p:val>
                                        </p:tav>
                                      </p:tavLst>
                                    </p:anim>
                                    <p:animEffect transition="in" filter="fade">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034976"/>
            <a:ext cx="3434576" cy="2572983"/>
          </a:xfrm>
          <a:prstGeom prst="rect">
            <a:avLst/>
          </a:prstGeom>
        </p:spPr>
      </p:pic>
      <p:pic>
        <p:nvPicPr>
          <p:cNvPr id="3" name="Picture 2"/>
          <p:cNvPicPr>
            <a:picLocks noChangeAspect="1"/>
          </p:cNvPicPr>
          <p:nvPr/>
        </p:nvPicPr>
        <p:blipFill>
          <a:blip r:embed="rId3"/>
          <a:stretch>
            <a:fillRect/>
          </a:stretch>
        </p:blipFill>
        <p:spPr>
          <a:xfrm>
            <a:off x="3434576" y="1655084"/>
            <a:ext cx="5257800" cy="3952875"/>
          </a:xfrm>
          <a:prstGeom prst="rect">
            <a:avLst/>
          </a:prstGeom>
        </p:spPr>
      </p:pic>
      <p:pic>
        <p:nvPicPr>
          <p:cNvPr id="4" name="Picture 3"/>
          <p:cNvPicPr>
            <a:picLocks noChangeAspect="1"/>
          </p:cNvPicPr>
          <p:nvPr/>
        </p:nvPicPr>
        <p:blipFill>
          <a:blip r:embed="rId4"/>
          <a:stretch>
            <a:fillRect/>
          </a:stretch>
        </p:blipFill>
        <p:spPr>
          <a:xfrm>
            <a:off x="0" y="0"/>
            <a:ext cx="5664199" cy="3186112"/>
          </a:xfrm>
          <a:prstGeom prst="rect">
            <a:avLst/>
          </a:prstGeom>
        </p:spPr>
      </p:pic>
      <p:pic>
        <p:nvPicPr>
          <p:cNvPr id="8" name="Picture 7"/>
          <p:cNvPicPr>
            <a:picLocks noChangeAspect="1"/>
          </p:cNvPicPr>
          <p:nvPr/>
        </p:nvPicPr>
        <p:blipFill>
          <a:blip r:embed="rId5"/>
          <a:stretch>
            <a:fillRect/>
          </a:stretch>
        </p:blipFill>
        <p:spPr>
          <a:xfrm>
            <a:off x="5664199" y="11151"/>
            <a:ext cx="2801183" cy="2090738"/>
          </a:xfrm>
          <a:prstGeom prst="rect">
            <a:avLst/>
          </a:prstGeom>
        </p:spPr>
      </p:pic>
      <p:pic>
        <p:nvPicPr>
          <p:cNvPr id="9" name="Picture 8"/>
          <p:cNvPicPr>
            <a:picLocks noChangeAspect="1"/>
          </p:cNvPicPr>
          <p:nvPr/>
        </p:nvPicPr>
        <p:blipFill>
          <a:blip r:embed="rId6"/>
          <a:stretch>
            <a:fillRect/>
          </a:stretch>
        </p:blipFill>
        <p:spPr>
          <a:xfrm>
            <a:off x="8386567" y="3077736"/>
            <a:ext cx="3373631" cy="2530223"/>
          </a:xfrm>
          <a:prstGeom prst="rect">
            <a:avLst/>
          </a:prstGeom>
        </p:spPr>
      </p:pic>
      <p:pic>
        <p:nvPicPr>
          <p:cNvPr id="10" name="Picture 9"/>
          <p:cNvPicPr>
            <a:picLocks noChangeAspect="1"/>
          </p:cNvPicPr>
          <p:nvPr/>
        </p:nvPicPr>
        <p:blipFill>
          <a:blip r:embed="rId7"/>
          <a:stretch>
            <a:fillRect/>
          </a:stretch>
        </p:blipFill>
        <p:spPr>
          <a:xfrm>
            <a:off x="8465382" y="13328"/>
            <a:ext cx="3238384" cy="3064407"/>
          </a:xfrm>
          <a:prstGeom prst="rect">
            <a:avLst/>
          </a:prstGeom>
        </p:spPr>
      </p:pic>
      <p:sp>
        <p:nvSpPr>
          <p:cNvPr id="12" name="Rectangle 11"/>
          <p:cNvSpPr/>
          <p:nvPr/>
        </p:nvSpPr>
        <p:spPr>
          <a:xfrm>
            <a:off x="2887235" y="5692502"/>
            <a:ext cx="5805141" cy="646331"/>
          </a:xfrm>
          <a:prstGeom prst="rect">
            <a:avLst/>
          </a:prstGeom>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STEM Camp </a:t>
            </a:r>
          </a:p>
        </p:txBody>
      </p:sp>
    </p:spTree>
    <p:extLst>
      <p:ext uri="{BB962C8B-B14F-4D97-AF65-F5344CB8AC3E}">
        <p14:creationId xmlns:p14="http://schemas.microsoft.com/office/powerpoint/2010/main" val="2454205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0024"/>
            <a:ext cx="11809141" cy="4907234"/>
          </a:xfrm>
          <a:prstGeom prst="rect">
            <a:avLst/>
          </a:prstGeom>
        </p:spPr>
      </p:pic>
      <p:sp>
        <p:nvSpPr>
          <p:cNvPr id="3" name="Rectangle 2"/>
          <p:cNvSpPr/>
          <p:nvPr/>
        </p:nvSpPr>
        <p:spPr>
          <a:xfrm>
            <a:off x="4579527" y="5641846"/>
            <a:ext cx="2650085" cy="707886"/>
          </a:xfrm>
          <a:prstGeom prst="rect">
            <a:avLst/>
          </a:prstGeom>
        </p:spPr>
        <p:txBody>
          <a:bodyPr wrap="none">
            <a:spAutoFit/>
          </a:bodyPr>
          <a:lstStyle/>
          <a:p>
            <a:pPr algn="ctr"/>
            <a:r>
              <a:rPr lang="en-US" sz="4000" dirty="0">
                <a:solidFill>
                  <a:schemeClr val="bg1"/>
                </a:solidFill>
                <a:effectLst>
                  <a:outerShdw blurRad="38100" dist="38100" dir="2700000" algn="tl">
                    <a:srgbClr val="000000">
                      <a:alpha val="43137"/>
                    </a:srgbClr>
                  </a:outerShdw>
                </a:effectLst>
              </a:rPr>
              <a:t>STEM Camp </a:t>
            </a:r>
          </a:p>
        </p:txBody>
      </p:sp>
    </p:spTree>
    <p:extLst>
      <p:ext uri="{BB962C8B-B14F-4D97-AF65-F5344CB8AC3E}">
        <p14:creationId xmlns:p14="http://schemas.microsoft.com/office/powerpoint/2010/main" val="295033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PBL</a:t>
            </a:r>
            <a:br>
              <a:rPr lang="en-US" dirty="0"/>
            </a:br>
            <a:endParaRPr lang="en-US" dirty="0"/>
          </a:p>
        </p:txBody>
      </p:sp>
      <p:sp>
        <p:nvSpPr>
          <p:cNvPr id="6" name="TextBox 5"/>
          <p:cNvSpPr txBox="1"/>
          <p:nvPr/>
        </p:nvSpPr>
        <p:spPr>
          <a:xfrm>
            <a:off x="923827" y="2271860"/>
            <a:ext cx="8616099" cy="2432115"/>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stretch>
            <a:fillRect/>
          </a:stretch>
        </p:blipFill>
        <p:spPr>
          <a:xfrm rot="21212582">
            <a:off x="229579" y="1402410"/>
            <a:ext cx="8462207" cy="4560305"/>
          </a:xfrm>
          <a:prstGeom prst="rect">
            <a:avLst/>
          </a:prstGeom>
        </p:spPr>
      </p:pic>
      <p:sp>
        <p:nvSpPr>
          <p:cNvPr id="8" name="TextBox 7"/>
          <p:cNvSpPr txBox="1"/>
          <p:nvPr/>
        </p:nvSpPr>
        <p:spPr>
          <a:xfrm>
            <a:off x="311085" y="409278"/>
            <a:ext cx="6787298" cy="646331"/>
          </a:xfrm>
          <a:prstGeom prst="rect">
            <a:avLst/>
          </a:prstGeom>
          <a:noFill/>
        </p:spPr>
        <p:txBody>
          <a:bodyPr wrap="square" rtlCol="0">
            <a:spAutoFit/>
          </a:bodyPr>
          <a:lstStyle/>
          <a:p>
            <a:r>
              <a:rPr lang="en-US" sz="3600" b="1" dirty="0">
                <a:hlinkClick r:id="rId3"/>
              </a:rPr>
              <a:t>Buck Institute for Education (BIE)</a:t>
            </a:r>
            <a:endParaRPr lang="en-US" sz="3600" dirty="0"/>
          </a:p>
        </p:txBody>
      </p:sp>
    </p:spTree>
    <p:extLst>
      <p:ext uri="{BB962C8B-B14F-4D97-AF65-F5344CB8AC3E}">
        <p14:creationId xmlns:p14="http://schemas.microsoft.com/office/powerpoint/2010/main" val="370892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Engineering</a:t>
            </a:r>
            <a:br>
              <a:rPr lang="en-US" dirty="0"/>
            </a:br>
            <a:endParaRPr lang="en-US" dirty="0"/>
          </a:p>
        </p:txBody>
      </p:sp>
      <p:sp>
        <p:nvSpPr>
          <p:cNvPr id="3" name="Subtitle 2"/>
          <p:cNvSpPr>
            <a:spLocks noGrp="1"/>
          </p:cNvSpPr>
          <p:nvPr>
            <p:ph type="subTitle" idx="1"/>
          </p:nvPr>
        </p:nvSpPr>
        <p:spPr>
          <a:xfrm rot="21420000">
            <a:off x="932934" y="3238973"/>
            <a:ext cx="9755187" cy="1171776"/>
          </a:xfrm>
        </p:spPr>
        <p:txBody>
          <a:bodyPr/>
          <a:lstStyle/>
          <a:p>
            <a:r>
              <a:rPr lang="en-US" dirty="0"/>
              <a:t>National Engineers Week  February 17- 25, 2017</a:t>
            </a:r>
          </a:p>
          <a:p>
            <a:r>
              <a:rPr lang="en-US" dirty="0"/>
              <a:t>February 23 – Introduce a girl to engineering day</a:t>
            </a:r>
          </a:p>
          <a:p>
            <a:endParaRPr lang="en-US" dirty="0"/>
          </a:p>
        </p:txBody>
      </p:sp>
      <p:sp>
        <p:nvSpPr>
          <p:cNvPr id="5" name="TextBox 4"/>
          <p:cNvSpPr txBox="1"/>
          <p:nvPr/>
        </p:nvSpPr>
        <p:spPr>
          <a:xfrm rot="21431408">
            <a:off x="1701209" y="5118964"/>
            <a:ext cx="3646968" cy="646331"/>
          </a:xfrm>
          <a:prstGeom prst="rect">
            <a:avLst/>
          </a:prstGeom>
          <a:noFill/>
        </p:spPr>
        <p:txBody>
          <a:bodyPr wrap="square" rtlCol="0">
            <a:spAutoFit/>
          </a:bodyPr>
          <a:lstStyle/>
          <a:p>
            <a:r>
              <a:rPr lang="en-US" dirty="0">
                <a:solidFill>
                  <a:schemeClr val="bg1"/>
                </a:solidFill>
              </a:rPr>
              <a:t>Resources and Downloads</a:t>
            </a:r>
          </a:p>
          <a:p>
            <a:r>
              <a:rPr lang="en-US" dirty="0">
                <a:solidFill>
                  <a:schemeClr val="bg1"/>
                </a:solidFill>
              </a:rPr>
              <a:t>Content and activities </a:t>
            </a:r>
          </a:p>
        </p:txBody>
      </p:sp>
      <p:pic>
        <p:nvPicPr>
          <p:cNvPr id="6" name="Picture 5">
            <a:hlinkClick r:id="rId2"/>
          </p:cNvPr>
          <p:cNvPicPr>
            <a:picLocks noChangeAspect="1"/>
          </p:cNvPicPr>
          <p:nvPr/>
        </p:nvPicPr>
        <p:blipFill>
          <a:blip r:embed="rId3"/>
          <a:stretch>
            <a:fillRect/>
          </a:stretch>
        </p:blipFill>
        <p:spPr>
          <a:xfrm>
            <a:off x="261254" y="5101887"/>
            <a:ext cx="1295400" cy="952500"/>
          </a:xfrm>
          <a:prstGeom prst="rect">
            <a:avLst/>
          </a:prstGeom>
        </p:spPr>
      </p:pic>
    </p:spTree>
    <p:extLst>
      <p:ext uri="{BB962C8B-B14F-4D97-AF65-F5344CB8AC3E}">
        <p14:creationId xmlns:p14="http://schemas.microsoft.com/office/powerpoint/2010/main" val="1647021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3" y="356191"/>
            <a:ext cx="10396882" cy="1151965"/>
          </a:xfrm>
        </p:spPr>
        <p:txBody>
          <a:bodyPr/>
          <a:lstStyle/>
          <a:p>
            <a:r>
              <a:rPr lang="en-US" dirty="0"/>
              <a:t>Favorite engineering resources</a:t>
            </a:r>
          </a:p>
        </p:txBody>
      </p:sp>
      <p:sp>
        <p:nvSpPr>
          <p:cNvPr id="3" name="Content Placeholder 2"/>
          <p:cNvSpPr>
            <a:spLocks noGrp="1"/>
          </p:cNvSpPr>
          <p:nvPr>
            <p:ph sz="quarter" idx="13"/>
          </p:nvPr>
        </p:nvSpPr>
        <p:spPr>
          <a:xfrm>
            <a:off x="685800" y="1371600"/>
            <a:ext cx="10394707" cy="4002985"/>
          </a:xfrm>
        </p:spPr>
        <p:txBody>
          <a:bodyPr>
            <a:normAutofit/>
          </a:bodyPr>
          <a:lstStyle/>
          <a:p>
            <a:r>
              <a:rPr lang="en-US" sz="2400" b="1" cap="none" dirty="0">
                <a:latin typeface="Arial" panose="020B0604020202020204" pitchFamily="34" charset="0"/>
                <a:cs typeface="Arial" panose="020B0604020202020204" pitchFamily="34" charset="0"/>
                <a:hlinkClick r:id="rId2"/>
              </a:rPr>
              <a:t>Building Big </a:t>
            </a:r>
            <a:r>
              <a:rPr lang="en-US" sz="2400" b="1" cap="none" dirty="0">
                <a:latin typeface="Arial" panose="020B0604020202020204" pitchFamily="34" charset="0"/>
                <a:cs typeface="Arial" panose="020B0604020202020204" pitchFamily="34" charset="0"/>
              </a:rPr>
              <a:t>(PBS)</a:t>
            </a:r>
          </a:p>
          <a:p>
            <a:r>
              <a:rPr lang="en-US" sz="2400" b="1" cap="none" dirty="0">
                <a:latin typeface="Arial" panose="020B0604020202020204" pitchFamily="34" charset="0"/>
                <a:cs typeface="Arial" panose="020B0604020202020204" pitchFamily="34" charset="0"/>
                <a:hlinkClick r:id="rId3"/>
              </a:rPr>
              <a:t>Design Squad</a:t>
            </a:r>
            <a:r>
              <a:rPr lang="en-US" sz="2400" b="1" cap="none" dirty="0">
                <a:latin typeface="Arial" panose="020B0604020202020204" pitchFamily="34" charset="0"/>
                <a:cs typeface="Arial" panose="020B0604020202020204" pitchFamily="34" charset="0"/>
              </a:rPr>
              <a:t>(PBS)</a:t>
            </a:r>
          </a:p>
          <a:p>
            <a:r>
              <a:rPr lang="en-US" sz="2400" b="1" cap="none" dirty="0">
                <a:latin typeface="Arial" panose="020B0604020202020204" pitchFamily="34" charset="0"/>
                <a:cs typeface="Arial" panose="020B0604020202020204" pitchFamily="34" charset="0"/>
                <a:hlinkClick r:id="rId4"/>
              </a:rPr>
              <a:t>Teach Engineering</a:t>
            </a:r>
            <a:endParaRPr lang="en-US" sz="2400" b="1" cap="none" dirty="0">
              <a:latin typeface="Arial" panose="020B0604020202020204" pitchFamily="34" charset="0"/>
              <a:cs typeface="Arial" panose="020B0604020202020204" pitchFamily="34" charset="0"/>
            </a:endParaRPr>
          </a:p>
          <a:p>
            <a:r>
              <a:rPr lang="en-US" sz="2400" b="1" cap="none" dirty="0">
                <a:latin typeface="Arial" panose="020B0604020202020204" pitchFamily="34" charset="0"/>
                <a:cs typeface="Arial" panose="020B0604020202020204" pitchFamily="34" charset="0"/>
                <a:hlinkClick r:id="rId5"/>
              </a:rPr>
              <a:t>Try Engineering</a:t>
            </a:r>
            <a:endParaRPr lang="en-US" sz="2400" b="1" cap="none" dirty="0">
              <a:latin typeface="Arial" panose="020B0604020202020204" pitchFamily="34" charset="0"/>
              <a:cs typeface="Arial" panose="020B0604020202020204" pitchFamily="34" charset="0"/>
            </a:endParaRPr>
          </a:p>
          <a:p>
            <a:r>
              <a:rPr lang="en-US" sz="2400" b="1" cap="none" dirty="0">
                <a:latin typeface="Arial" panose="020B0604020202020204" pitchFamily="34" charset="0"/>
                <a:cs typeface="Arial" panose="020B0604020202020204" pitchFamily="34" charset="0"/>
              </a:rPr>
              <a:t>eGFI (Engineering, Go For It) </a:t>
            </a:r>
            <a:r>
              <a:rPr lang="en-US" sz="2400" b="1" dirty="0">
                <a:latin typeface="Arial" panose="020B0604020202020204" pitchFamily="34" charset="0"/>
                <a:cs typeface="Arial" panose="020B0604020202020204" pitchFamily="34" charset="0"/>
                <a:hlinkClick r:id="rId6"/>
              </a:rPr>
              <a:t>American Society for Engineering Education</a:t>
            </a:r>
            <a:r>
              <a:rPr 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hlinkClick r:id="rId6"/>
              </a:rPr>
              <a:t>ASEE</a:t>
            </a:r>
            <a:r>
              <a:rPr lang="en-US" sz="2400" b="1" dirty="0">
                <a:latin typeface="Arial" panose="020B0604020202020204" pitchFamily="34" charset="0"/>
                <a:cs typeface="Arial" panose="020B0604020202020204" pitchFamily="34" charset="0"/>
              </a:rPr>
              <a:t>). </a:t>
            </a:r>
            <a:endParaRPr lang="en-US" sz="2400" b="1"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148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3" y="356191"/>
            <a:ext cx="10396882" cy="1151965"/>
          </a:xfrm>
        </p:spPr>
        <p:txBody>
          <a:bodyPr/>
          <a:lstStyle/>
          <a:p>
            <a:r>
              <a:rPr lang="en-US" dirty="0"/>
              <a:t>Cardboard challenge resources</a:t>
            </a:r>
          </a:p>
        </p:txBody>
      </p:sp>
      <p:sp>
        <p:nvSpPr>
          <p:cNvPr id="3" name="Content Placeholder 2"/>
          <p:cNvSpPr>
            <a:spLocks noGrp="1"/>
          </p:cNvSpPr>
          <p:nvPr>
            <p:ph sz="quarter" idx="13"/>
          </p:nvPr>
        </p:nvSpPr>
        <p:spPr>
          <a:xfrm>
            <a:off x="685800" y="1371600"/>
            <a:ext cx="10394707" cy="4002985"/>
          </a:xfrm>
        </p:spPr>
        <p:txBody>
          <a:bodyPr>
            <a:normAutofit/>
          </a:bodyPr>
          <a:lstStyle/>
          <a:p>
            <a:r>
              <a:rPr lang="en-US" sz="2400" b="1" cap="none" dirty="0">
                <a:latin typeface="Arial" panose="020B0604020202020204" pitchFamily="34" charset="0"/>
                <a:cs typeface="Arial" panose="020B0604020202020204" pitchFamily="34" charset="0"/>
                <a:hlinkClick r:id="rId2"/>
              </a:rPr>
              <a:t>http://cardboardchallenge.com/</a:t>
            </a:r>
            <a:endParaRPr lang="en-US" sz="2400" b="1" cap="none" dirty="0">
              <a:latin typeface="Arial" panose="020B0604020202020204" pitchFamily="34" charset="0"/>
              <a:cs typeface="Arial" panose="020B0604020202020204" pitchFamily="34" charset="0"/>
            </a:endParaRPr>
          </a:p>
          <a:p>
            <a:endParaRPr lang="en-US" sz="2400" b="1" cap="none" dirty="0">
              <a:latin typeface="Arial" panose="020B0604020202020204" pitchFamily="34" charset="0"/>
              <a:cs typeface="Arial" panose="020B0604020202020204" pitchFamily="34" charset="0"/>
            </a:endParaRPr>
          </a:p>
          <a:p>
            <a:r>
              <a:rPr lang="en-US" sz="2400" b="1" cap="none" dirty="0">
                <a:latin typeface="Arial" panose="020B0604020202020204" pitchFamily="34" charset="0"/>
                <a:cs typeface="Arial" panose="020B0604020202020204" pitchFamily="34" charset="0"/>
                <a:hlinkClick r:id="rId3"/>
              </a:rPr>
              <a:t>http://cainesarcade.com/cardboardchallenge/</a:t>
            </a:r>
            <a:endParaRPr lang="en-US" sz="2400" b="1" cap="none" dirty="0">
              <a:latin typeface="Arial" panose="020B0604020202020204" pitchFamily="34" charset="0"/>
              <a:cs typeface="Arial" panose="020B0604020202020204" pitchFamily="34" charset="0"/>
            </a:endParaRPr>
          </a:p>
          <a:p>
            <a:endParaRPr lang="en-US" sz="2400" b="1"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7832757" y="1693278"/>
            <a:ext cx="3471443" cy="3471443"/>
          </a:xfrm>
          <a:prstGeom prst="rect">
            <a:avLst/>
          </a:prstGeom>
        </p:spPr>
      </p:pic>
    </p:spTree>
    <p:extLst>
      <p:ext uri="{BB962C8B-B14F-4D97-AF65-F5344CB8AC3E}">
        <p14:creationId xmlns:p14="http://schemas.microsoft.com/office/powerpoint/2010/main" val="229467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779" y="272197"/>
            <a:ext cx="10396902" cy="1045091"/>
          </a:xfrm>
        </p:spPr>
        <p:txBody>
          <a:bodyPr/>
          <a:lstStyle/>
          <a:p>
            <a:r>
              <a:rPr lang="en-US" dirty="0"/>
              <a:t>Favorite sites</a:t>
            </a:r>
          </a:p>
        </p:txBody>
      </p:sp>
      <p:sp>
        <p:nvSpPr>
          <p:cNvPr id="4" name="Content Placeholder 3"/>
          <p:cNvSpPr>
            <a:spLocks noGrp="1"/>
          </p:cNvSpPr>
          <p:nvPr>
            <p:ph type="body" sz="half" idx="2"/>
          </p:nvPr>
        </p:nvSpPr>
        <p:spPr/>
        <p:txBody>
          <a:bodyPr>
            <a:normAutofit/>
          </a:bodyPr>
          <a:lstStyle/>
          <a:p>
            <a:endParaRPr lang="en-US" sz="1700" b="1" dirty="0"/>
          </a:p>
          <a:p>
            <a:endParaRPr lang="en-US" sz="1800" dirty="0"/>
          </a:p>
          <a:p>
            <a:endParaRPr lang="en-US" sz="1800" dirty="0"/>
          </a:p>
          <a:p>
            <a:endParaRPr lang="en-US" sz="1800" dirty="0"/>
          </a:p>
        </p:txBody>
      </p:sp>
      <p:sp>
        <p:nvSpPr>
          <p:cNvPr id="6" name="TextBox 5"/>
          <p:cNvSpPr txBox="1"/>
          <p:nvPr/>
        </p:nvSpPr>
        <p:spPr>
          <a:xfrm>
            <a:off x="921449" y="1696825"/>
            <a:ext cx="10541545" cy="4062651"/>
          </a:xfrm>
          <a:prstGeom prst="rect">
            <a:avLst/>
          </a:prstGeom>
          <a:noFill/>
        </p:spPr>
        <p:txBody>
          <a:bodyPr wrap="square" rtlCol="0">
            <a:spAutoFit/>
          </a:bodyPr>
          <a:lstStyle/>
          <a:p>
            <a:pPr>
              <a:lnSpc>
                <a:spcPct val="150000"/>
              </a:lnSpc>
            </a:pPr>
            <a:r>
              <a:rPr lang="en-US" sz="2000" dirty="0">
                <a:hlinkClick r:id="rId2"/>
              </a:rPr>
              <a:t>Comic Creator</a:t>
            </a:r>
            <a:r>
              <a:rPr lang="en-US" sz="2000" dirty="0"/>
              <a:t> </a:t>
            </a:r>
            <a:r>
              <a:rPr lang="en-US" sz="1400" u="sng" dirty="0">
                <a:solidFill>
                  <a:srgbClr val="683400"/>
                </a:solidFill>
              </a:rPr>
              <a:t>http://www.readwritethink.org/files/resources/interactives/comic/ </a:t>
            </a:r>
            <a:endParaRPr lang="en-US" sz="1600" u="sng" dirty="0">
              <a:solidFill>
                <a:srgbClr val="683400"/>
              </a:solidFill>
            </a:endParaRPr>
          </a:p>
          <a:p>
            <a:pPr>
              <a:lnSpc>
                <a:spcPct val="150000"/>
              </a:lnSpc>
            </a:pPr>
            <a:r>
              <a:rPr lang="en-US" sz="2000" dirty="0">
                <a:hlinkClick r:id="rId3"/>
              </a:rPr>
              <a:t>Perfect Pitch</a:t>
            </a:r>
            <a:r>
              <a:rPr lang="en-US" sz="2000" dirty="0"/>
              <a:t>   </a:t>
            </a:r>
            <a:r>
              <a:rPr lang="en-US" sz="1400" dirty="0">
                <a:hlinkClick r:id="rId3"/>
              </a:rPr>
              <a:t>http://www.artsedge.kennedy-center.org/perfectpitch/</a:t>
            </a:r>
            <a:endParaRPr lang="en-US" sz="1600" dirty="0"/>
          </a:p>
          <a:p>
            <a:pPr>
              <a:lnSpc>
                <a:spcPct val="150000"/>
              </a:lnSpc>
            </a:pPr>
            <a:r>
              <a:rPr lang="en-US" sz="2000" dirty="0">
                <a:hlinkClick r:id="rId4"/>
              </a:rPr>
              <a:t>Marble Mania</a:t>
            </a:r>
            <a:r>
              <a:rPr lang="en-US" sz="2000" dirty="0"/>
              <a:t> </a:t>
            </a:r>
            <a:r>
              <a:rPr lang="en-US" sz="1400" dirty="0">
                <a:hlinkClick r:id="rId4"/>
              </a:rPr>
              <a:t>http://www.sciencenetlinks.com/interactives/marble/marblemania.html</a:t>
            </a:r>
            <a:endParaRPr lang="en-US" sz="1600" dirty="0"/>
          </a:p>
          <a:p>
            <a:pPr>
              <a:lnSpc>
                <a:spcPct val="150000"/>
              </a:lnSpc>
            </a:pPr>
            <a:r>
              <a:rPr lang="en-US" sz="2000" dirty="0">
                <a:hlinkClick r:id="rId5"/>
              </a:rPr>
              <a:t>Touch of Class</a:t>
            </a:r>
            <a:r>
              <a:rPr lang="en-US" sz="2000" dirty="0"/>
              <a:t>  </a:t>
            </a:r>
            <a:r>
              <a:rPr lang="en-US" sz="1400" dirty="0">
                <a:hlinkClick r:id="rId5"/>
              </a:rPr>
              <a:t>http://www.sciencenetlinks.com/interactives/class.html</a:t>
            </a:r>
            <a:endParaRPr lang="en-US" sz="1600" dirty="0"/>
          </a:p>
          <a:p>
            <a:pPr>
              <a:lnSpc>
                <a:spcPct val="150000"/>
              </a:lnSpc>
            </a:pPr>
            <a:r>
              <a:rPr lang="en-US" sz="2000" dirty="0">
                <a:hlinkClick r:id="rId6"/>
              </a:rPr>
              <a:t>Power Up</a:t>
            </a:r>
            <a:r>
              <a:rPr lang="en-US" sz="2000" dirty="0"/>
              <a:t> </a:t>
            </a:r>
            <a:r>
              <a:rPr lang="en-US" sz="1400" dirty="0">
                <a:hlinkClick r:id="rId6"/>
              </a:rPr>
              <a:t>http://www.sciencenetlinks.com/interactives/powerup.html</a:t>
            </a:r>
            <a:endParaRPr lang="en-US" sz="1400" dirty="0"/>
          </a:p>
          <a:p>
            <a:pPr>
              <a:lnSpc>
                <a:spcPct val="150000"/>
              </a:lnSpc>
            </a:pPr>
            <a:r>
              <a:rPr lang="en-US" sz="2000" dirty="0">
                <a:hlinkClick r:id="rId7"/>
              </a:rPr>
              <a:t>Dynamic Paper</a:t>
            </a:r>
            <a:r>
              <a:rPr lang="en-US" sz="2000" dirty="0"/>
              <a:t> </a:t>
            </a:r>
            <a:r>
              <a:rPr lang="en-US" sz="1400" dirty="0">
                <a:hlinkClick r:id="rId7"/>
              </a:rPr>
              <a:t>http://illuminations.nctm.org/ActivityDetail.aspx?ID=205</a:t>
            </a:r>
            <a:endParaRPr lang="en-US" sz="1400" dirty="0"/>
          </a:p>
          <a:p>
            <a:pPr>
              <a:lnSpc>
                <a:spcPct val="150000"/>
              </a:lnSpc>
            </a:pPr>
            <a:r>
              <a:rPr lang="en-US" sz="2000" dirty="0">
                <a:hlinkClick r:id="rId8"/>
              </a:rPr>
              <a:t>Break it Down</a:t>
            </a:r>
            <a:r>
              <a:rPr lang="en-US" sz="2000" dirty="0"/>
              <a:t> </a:t>
            </a:r>
            <a:r>
              <a:rPr lang="en-US" sz="1400" dirty="0">
                <a:hlinkClick r:id="rId8"/>
              </a:rPr>
              <a:t>http://www.sciencenetlinks.com/interactives/breakitdown.html</a:t>
            </a:r>
            <a:endParaRPr lang="en-US" sz="1400" dirty="0"/>
          </a:p>
          <a:p>
            <a:pPr>
              <a:lnSpc>
                <a:spcPct val="150000"/>
              </a:lnSpc>
            </a:pPr>
            <a:r>
              <a:rPr lang="en-US" sz="2000" dirty="0">
                <a:hlinkClick r:id="rId9"/>
              </a:rPr>
              <a:t>Make A Mission</a:t>
            </a:r>
            <a:r>
              <a:rPr lang="en-US" sz="2000" dirty="0"/>
              <a:t>  </a:t>
            </a:r>
            <a:r>
              <a:rPr lang="en-US" sz="1600" dirty="0">
                <a:hlinkClick r:id="rId9"/>
              </a:rPr>
              <a:t>http://www.sciencenetlinks.com/messenger/mission.htm</a:t>
            </a:r>
            <a:endParaRPr lang="en-US" sz="1600" dirty="0"/>
          </a:p>
          <a:p>
            <a:endParaRPr lang="en-US" dirty="0"/>
          </a:p>
        </p:txBody>
      </p:sp>
    </p:spTree>
    <p:extLst>
      <p:ext uri="{BB962C8B-B14F-4D97-AF65-F5344CB8AC3E}">
        <p14:creationId xmlns:p14="http://schemas.microsoft.com/office/powerpoint/2010/main" val="1604856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
  <TotalTime>2131</TotalTime>
  <Words>976</Words>
  <Application>Microsoft Office PowerPoint</Application>
  <PresentationFormat>Widescreen</PresentationFormat>
  <Paragraphs>135</Paragraphs>
  <Slides>43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Adobe Gothic Std B</vt:lpstr>
      <vt:lpstr>Arial</vt:lpstr>
      <vt:lpstr>Calibri</vt:lpstr>
      <vt:lpstr>Impact</vt:lpstr>
      <vt:lpstr>Wingdings 2</vt:lpstr>
      <vt:lpstr>Main Event</vt:lpstr>
      <vt:lpstr>STEM Education </vt:lpstr>
      <vt:lpstr>What is STEM education?</vt:lpstr>
      <vt:lpstr>Why do we need STEM education?</vt:lpstr>
      <vt:lpstr>resources </vt:lpstr>
      <vt:lpstr>PBL </vt:lpstr>
      <vt:lpstr>Engineering </vt:lpstr>
      <vt:lpstr>Favorite engineering resources</vt:lpstr>
      <vt:lpstr>Cardboard challenge resources</vt:lpstr>
      <vt:lpstr>Favorite sites</vt:lpstr>
      <vt:lpstr>Learning Games – grades 3-5 </vt:lpstr>
      <vt:lpstr> SUPPORTING GIRLS IN STEM </vt:lpstr>
      <vt:lpstr>Engineering is Elementary</vt:lpstr>
      <vt:lpstr>Curriculum 20 cross-curricular units consisting of three  components: a teacher guide, storybook and materials kit. </vt:lpstr>
      <vt:lpstr>World Wide Telescope</vt:lpstr>
      <vt:lpstr>National science digital library</vt:lpstr>
      <vt:lpstr>Exploratorium</vt:lpstr>
      <vt:lpstr>PowerPoint Presentation</vt:lpstr>
      <vt:lpstr>                                                   Concord.org</vt:lpstr>
      <vt:lpstr>PowerPoint Presentation</vt:lpstr>
      <vt:lpstr>PowerPoint Presentation</vt:lpstr>
      <vt:lpstr>Texas instruments</vt:lpstr>
      <vt:lpstr>PowerPoint Presentation</vt:lpstr>
      <vt:lpstr>PowerPoint Presentation</vt:lpstr>
      <vt:lpstr>PowerPoint Presentation</vt:lpstr>
      <vt:lpstr>Howard hughes medical institute</vt:lpstr>
      <vt:lpstr>PowerPoint Presentation</vt:lpstr>
      <vt:lpstr>cK-12.org</vt:lpstr>
      <vt:lpstr>PowerPoint Presentation</vt:lpstr>
      <vt:lpstr>PowerPoint Presentation</vt:lpstr>
      <vt:lpstr> Bozeman Science </vt:lpstr>
      <vt:lpstr>Science NetLinks</vt:lpstr>
      <vt:lpstr>PowerPoint Presentation</vt:lpstr>
      <vt:lpstr>Illuminations</vt:lpstr>
      <vt:lpstr>CSI – The Experience</vt:lpstr>
      <vt:lpstr>cODING</vt:lpstr>
      <vt:lpstr>3D printing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Education</dc:title>
  <dc:creator>Coley, Jan</dc:creator>
  <cp:lastModifiedBy>Coley, Jan</cp:lastModifiedBy>
  <cp:revision>55</cp:revision>
  <dcterms:created xsi:type="dcterms:W3CDTF">2017-02-20T13:08:02Z</dcterms:created>
  <dcterms:modified xsi:type="dcterms:W3CDTF">2017-06-21T16:05:56Z</dcterms:modified>
</cp:coreProperties>
</file>