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3"/>
  </p:notesMasterIdLst>
  <p:handoutMasterIdLst>
    <p:handoutMasterId r:id="rId64"/>
  </p:handoutMasterIdLst>
  <p:sldIdLst>
    <p:sldId id="409" r:id="rId5"/>
    <p:sldId id="472" r:id="rId6"/>
    <p:sldId id="519" r:id="rId7"/>
    <p:sldId id="473" r:id="rId8"/>
    <p:sldId id="474" r:id="rId9"/>
    <p:sldId id="560" r:id="rId10"/>
    <p:sldId id="546" r:id="rId11"/>
    <p:sldId id="552" r:id="rId12"/>
    <p:sldId id="553" r:id="rId13"/>
    <p:sldId id="554" r:id="rId14"/>
    <p:sldId id="556" r:id="rId15"/>
    <p:sldId id="557" r:id="rId16"/>
    <p:sldId id="558" r:id="rId17"/>
    <p:sldId id="555" r:id="rId18"/>
    <p:sldId id="547" r:id="rId19"/>
    <p:sldId id="529" r:id="rId20"/>
    <p:sldId id="551" r:id="rId21"/>
    <p:sldId id="530" r:id="rId22"/>
    <p:sldId id="537" r:id="rId23"/>
    <p:sldId id="476" r:id="rId24"/>
    <p:sldId id="550" r:id="rId25"/>
    <p:sldId id="535" r:id="rId26"/>
    <p:sldId id="544" r:id="rId27"/>
    <p:sldId id="549" r:id="rId28"/>
    <p:sldId id="545" r:id="rId29"/>
    <p:sldId id="531" r:id="rId30"/>
    <p:sldId id="532" r:id="rId31"/>
    <p:sldId id="548" r:id="rId32"/>
    <p:sldId id="539" r:id="rId33"/>
    <p:sldId id="536" r:id="rId34"/>
    <p:sldId id="540" r:id="rId35"/>
    <p:sldId id="543" r:id="rId36"/>
    <p:sldId id="542" r:id="rId37"/>
    <p:sldId id="541" r:id="rId38"/>
    <p:sldId id="417" r:id="rId39"/>
    <p:sldId id="387" r:id="rId40"/>
    <p:sldId id="388" r:id="rId41"/>
    <p:sldId id="454" r:id="rId42"/>
    <p:sldId id="455" r:id="rId43"/>
    <p:sldId id="406" r:id="rId44"/>
    <p:sldId id="407" r:id="rId45"/>
    <p:sldId id="403" r:id="rId46"/>
    <p:sldId id="497" r:id="rId47"/>
    <p:sldId id="498" r:id="rId48"/>
    <p:sldId id="499" r:id="rId49"/>
    <p:sldId id="500" r:id="rId50"/>
    <p:sldId id="501" r:id="rId51"/>
    <p:sldId id="503" r:id="rId52"/>
    <p:sldId id="528" r:id="rId53"/>
    <p:sldId id="505" r:id="rId54"/>
    <p:sldId id="507" r:id="rId55"/>
    <p:sldId id="512" r:id="rId56"/>
    <p:sldId id="515" r:id="rId57"/>
    <p:sldId id="559" r:id="rId58"/>
    <p:sldId id="466" r:id="rId59"/>
    <p:sldId id="494" r:id="rId60"/>
    <p:sldId id="495" r:id="rId61"/>
    <p:sldId id="410" r:id="rId62"/>
  </p:sldIdLst>
  <p:sldSz cx="9144000" cy="6858000" type="screen4x3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3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92" d="100"/>
          <a:sy n="92" d="100"/>
        </p:scale>
        <p:origin x="13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7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38262541-F354-440E-8980-6FB9AC372E71}" type="datetimeFigureOut">
              <a:rPr lang="en-US" smtClean="0"/>
              <a:t>12/10/2015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DB8D4B3D-460E-4A9F-80A1-2342BFF2E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50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F9F951F-7966-445E-83C1-415B89EE678A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B7C589-D185-41FF-9FA3-B7F5A4717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du.edu/educ/roverbau/Bloom/blooms_taxonomy.htm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2C9BA0-058E-4377-969E-47D390EC8D23}" type="slidenum">
              <a:rPr lang="en-US"/>
              <a:pPr/>
              <a:t>2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3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i="1" dirty="0" smtClean="0"/>
              <a:t>Remembering</a:t>
            </a:r>
            <a:r>
              <a:rPr lang="en-US" dirty="0" smtClean="0"/>
              <a:t>: can the student recall or remember the information? </a:t>
            </a:r>
          </a:p>
          <a:p>
            <a:r>
              <a:rPr lang="en-US" b="1" i="1" dirty="0" smtClean="0"/>
              <a:t>Assessment:</a:t>
            </a:r>
            <a:r>
              <a:rPr lang="en-US" dirty="0" smtClean="0"/>
              <a:t>  define, duplicate, list, memorize, recall, repeat, reproduce state</a:t>
            </a:r>
          </a:p>
          <a:p>
            <a:r>
              <a:rPr lang="en-US" dirty="0" smtClean="0"/>
              <a:t>Understanding: Can the student explain ideas or concepts? </a:t>
            </a:r>
          </a:p>
          <a:p>
            <a:r>
              <a:rPr lang="en-US" b="1" i="1" dirty="0" smtClean="0"/>
              <a:t>Assessment:</a:t>
            </a:r>
            <a:r>
              <a:rPr lang="en-US" dirty="0" smtClean="0"/>
              <a:t>  classify, describe, discuss, explain, identify, locate, recognize, report, select, translate, paraphrase</a:t>
            </a:r>
          </a:p>
          <a:p>
            <a:r>
              <a:rPr lang="en-US" dirty="0" smtClean="0"/>
              <a:t>Applying: Can the student use the information in a new way? </a:t>
            </a:r>
          </a:p>
          <a:p>
            <a:r>
              <a:rPr lang="en-US" b="1" i="1" dirty="0" smtClean="0"/>
              <a:t>Assessment:</a:t>
            </a:r>
            <a:r>
              <a:rPr lang="en-US" dirty="0" smtClean="0"/>
              <a:t>  choose, demonstrate, dramatize, employ, illustrate, interpret, operate, schedule, sketch, solve, use, write</a:t>
            </a:r>
          </a:p>
          <a:p>
            <a:r>
              <a:rPr lang="en-US" dirty="0" smtClean="0"/>
              <a:t>Analyzing: Can the student distinguish between the different parts? </a:t>
            </a:r>
          </a:p>
          <a:p>
            <a:r>
              <a:rPr lang="en-US" b="1" i="1" dirty="0" smtClean="0"/>
              <a:t>Assessment:</a:t>
            </a:r>
            <a:r>
              <a:rPr lang="en-US" dirty="0" smtClean="0"/>
              <a:t> appraise, compare, contrast, criticize, differentiate, discriminate, distinguish, examine, experiment, question, test</a:t>
            </a:r>
          </a:p>
          <a:p>
            <a:r>
              <a:rPr lang="en-US" dirty="0" smtClean="0"/>
              <a:t>Evaluating: can the student justify a stand or decision? </a:t>
            </a:r>
          </a:p>
          <a:p>
            <a:r>
              <a:rPr lang="en-US" b="1" i="1" dirty="0" smtClean="0"/>
              <a:t>Assessment:</a:t>
            </a:r>
            <a:r>
              <a:rPr lang="en-US" dirty="0" smtClean="0"/>
              <a:t> appraise, argue, defend, judge, select, support, value, evaluate</a:t>
            </a:r>
          </a:p>
          <a:p>
            <a:r>
              <a:rPr lang="en-US" dirty="0" smtClean="0"/>
              <a:t>Creating: Can the student create new product or point of view? </a:t>
            </a:r>
          </a:p>
          <a:p>
            <a:r>
              <a:rPr lang="en-US" b="1" i="1" dirty="0" smtClean="0"/>
              <a:t>Assessment:</a:t>
            </a:r>
            <a:r>
              <a:rPr lang="en-US" dirty="0" smtClean="0"/>
              <a:t> assemble, construct, create, design, develop, formulate, write</a:t>
            </a:r>
          </a:p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http://www.odu.edu/educ/roverbau/Bloom/blooms_taxonomy.htm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2C725-F101-4950-92EE-1CCB1671168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3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89605F-74B5-483B-8061-3843985D7917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20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01D122-0923-4455-8304-2BDFE24EFA9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9164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73735-5B42-443E-A276-5E8BC72C0C58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11420-7114-4BE2-B9EF-DFD698A8F1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EFEE-C339-4EF2-B01C-1F143A311A02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D9E74-CE60-4C7A-A2D9-F7BA15F20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DCAC5-6BFF-4B60-B0BA-15124B237BC1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136BE-C6E8-4611-B236-90A6FFE09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CC246-D98D-4AB4-B564-57F5DCD37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055A2-AFAD-4798-8996-F16F3CF32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4C065-D17F-4C5E-BCA9-78A421106FC2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33ACD-31A9-4577-A9A0-6C627184AE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B0806-C1B0-4EC9-BFE1-40E30FDB448D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FC5EB-3CFB-4BFC-B65D-290E2124B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C9BF4-1525-4331-875F-F781EEE8B7CA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A2878-2603-4F4D-BD8E-0BA659BE1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31731-34E1-47DA-8159-C6A02822C327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DCC3C-28BD-45CF-BF19-803C34FAE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22A84-0356-4E1C-ACB1-8A8C2C4E7EEF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123C8-33BB-4D2A-8806-27B7D5EEF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63A63-C050-45EA-9727-14CDFBE3543D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0011-2E2A-456E-92F4-137C5ECD6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1EB66-BE5C-4BBF-9E6B-9EC15BF25930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4DE23-BF58-463B-B1C2-2C485629F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272DF-6F9B-4A77-831B-614207FFCF7C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5E0BA-4475-42D1-9546-91E55610C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670D031-EC89-4231-BAA2-E1CED7107E41}" type="datetimeFigureOut">
              <a:rPr lang="en-US"/>
              <a:pPr>
                <a:defRPr/>
              </a:pPr>
              <a:t>12/10/2015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C01573E-FCDC-43DC-893B-EB3A69C7C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learner.org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dpuzzle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youtube.com/user/crashcourse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user/crashcoursekids/channel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learnzillion.com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O-23zoVXGs?list=PLVmLElYhTdJP559b8wwKOOZtyXsIwRUBF" TargetMode="External"/><Relationship Id="rId2" Type="http://schemas.openxmlformats.org/officeDocument/2006/relationships/hyperlink" Target="http://www.edulastic.com/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edutopia.org/videos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teachingchannel.org/blog/2012/12/11/go-to-toolbox-for-teachers/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teachingchannel.org/videos/teaching-stem-strategies?utm_campaign=digest&amp;utm_medium=email&amp;utm_source=diges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talks-and-interviews/school-pilots/v/the-gates-notes---insights-into-students--progress" TargetMode="External"/><Relationship Id="rId2" Type="http://schemas.openxmlformats.org/officeDocument/2006/relationships/hyperlink" Target="http://www.khanacadem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bozemanscience.com/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concord.org/stem-resource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ncord.org/" TargetMode="External"/><Relationship Id="rId4" Type="http://schemas.openxmlformats.org/officeDocument/2006/relationships/hyperlink" Target="http://concord.org/stem-resources/diffusio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nbclearn.com/portal/site/learn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hyperlink" Target="http://science360.gov/file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belprize.org/educational/all_productions.html" TargetMode="External"/><Relationship Id="rId2" Type="http://schemas.openxmlformats.org/officeDocument/2006/relationships/hyperlink" Target="http://forensics.rice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://www.edheads.org/" TargetMode="External"/><Relationship Id="rId4" Type="http://schemas.openxmlformats.org/officeDocument/2006/relationships/hyperlink" Target="http://www.tryengineering.org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www.educatornetwork.com/resources/tool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ducatornetwork.com/Resources/Tools/Details/cb8e4fad-8516-4117-bd14-53b153fd0c56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bit.ly/lCNvrB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sway.com/" TargetMode="Externa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pil-network.com/Resources/Tools/Details/1d1fb292-d251-4d52-9fbd-9dd9cc45a076" TargetMode="Externa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bie.org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tnopportunityprogram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://www.tnopportunityprograms.org/LP%20STEM%20UNITS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hmi.org/biointeractive/vlabs/" TargetMode="External"/><Relationship Id="rId2" Type="http://schemas.openxmlformats.org/officeDocument/2006/relationships/hyperlink" Target="http://www.hhmi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pbs.org/parents/scigirls/activities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rubistar.4teachers.org/index.php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nces.ed.gov/nationsreportcard)" TargetMode="External"/><Relationship Id="rId2" Type="http://schemas.openxmlformats.org/officeDocument/2006/relationships/hyperlink" Target="http://nces.ed.gov/nationsreportcard/about/naeptools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ces.ed.gov/nationsreportcard/itmrlsx/detail.aspx?subject=writing" TargetMode="Externa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symbaloo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readwritethink.org/files/resources/interactives/comic/index.htm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quizlet.com/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quizlet.com/780696/6th-grade-academic-vocabulary-flash-cards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uen.org/k12student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uen.org/k12student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bubbl.u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illuminations.nctm.org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illuminations.nctm.org/ActivityDetail.aspx?ID=205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amathsdictionaryforkids.com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nces.ed.gov/nceskids/createAgraph/default.asp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du.edu/educ/roverbau/Bloom/blooms_taxonomy.htm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mathplayground.com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odor.org/interactivate/activities/ArithmeticFour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nfbkids.ca/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ploratorium.edu/explore/online.html" TargetMode="External"/><Relationship Id="rId2" Type="http://schemas.openxmlformats.org/officeDocument/2006/relationships/hyperlink" Target="http://www.exploratorium.edu/structures/newspaper.html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nsdl.oercommon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sdl.library.cornell.edu/" TargetMode="Externa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coleyj\Desktop\Summer%20summit\iPad%20Garageband%20-%20Guitar%20Jam%20Improvisation.avi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hyperlink" Target="http://www.tagxedo.com/" TargetMode="External"/><Relationship Id="rId5" Type="http://schemas.openxmlformats.org/officeDocument/2006/relationships/image" Target="../media/image67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hY_UNqVJRFXXVF-p9XcboY3nOWje0F73wWkx4VvAlFs" TargetMode="External"/><Relationship Id="rId2" Type="http://schemas.openxmlformats.org/officeDocument/2006/relationships/hyperlink" Target="https://docs.google.com/document/d/12a_LvyrmB-TzNKNaQGAfUynIUJiJ9CLaOplDRFigk08/copy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hyperlink" Target="https://drive.google.com/open?id=16QNPwZxAOSX_JadOl-Rf1nGkqxAwcAbPCVTbmV32LQ0" TargetMode="External"/><Relationship Id="rId4" Type="http://schemas.openxmlformats.org/officeDocument/2006/relationships/hyperlink" Target="https://drive.google.com/open?id=1MUZDhmJwHzGhj9cYeQazxpWWxcpT2RidpttTyumqgyk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newsela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Placeholder 6" descr="KS11013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811213"/>
            <a:ext cx="8291513" cy="5513387"/>
          </a:xfrm>
        </p:spPr>
      </p:pic>
      <p:sp>
        <p:nvSpPr>
          <p:cNvPr id="2051" name="Title 7"/>
          <p:cNvSpPr>
            <a:spLocks noGrp="1"/>
          </p:cNvSpPr>
          <p:nvPr>
            <p:ph type="title"/>
          </p:nvPr>
        </p:nvSpPr>
        <p:spPr>
          <a:xfrm>
            <a:off x="609600" y="762000"/>
            <a:ext cx="5791200" cy="2209800"/>
          </a:xfrm>
        </p:spPr>
        <p:txBody>
          <a:bodyPr anchor="t"/>
          <a:lstStyle/>
          <a:p>
            <a:pPr algn="ctr"/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i="1" dirty="0" smtClean="0"/>
          </a:p>
        </p:txBody>
      </p:sp>
      <p:sp>
        <p:nvSpPr>
          <p:cNvPr id="2052" name="TextBox 5"/>
          <p:cNvSpPr txBox="1">
            <a:spLocks noChangeArrowheads="1"/>
          </p:cNvSpPr>
          <p:nvPr/>
        </p:nvSpPr>
        <p:spPr bwMode="auto">
          <a:xfrm>
            <a:off x="2362200" y="2819400"/>
            <a:ext cx="2507417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83400"/>
                </a:solidFill>
                <a:latin typeface="Garamond" panose="02020404030301010803" pitchFamily="18" charset="0"/>
              </a:rPr>
              <a:t>TETC 2015</a:t>
            </a:r>
          </a:p>
          <a:p>
            <a:pPr algn="ctr"/>
            <a:r>
              <a:rPr lang="en-US" b="1" dirty="0" smtClean="0">
                <a:solidFill>
                  <a:srgbClr val="683400"/>
                </a:solidFill>
                <a:latin typeface="Harlow Solid Italic" pitchFamily="82" charset="0"/>
              </a:rPr>
              <a:t>Jan </a:t>
            </a:r>
            <a:r>
              <a:rPr lang="en-US" b="1" dirty="0">
                <a:solidFill>
                  <a:srgbClr val="683400"/>
                </a:solidFill>
                <a:latin typeface="Harlow Solid Italic" pitchFamily="82" charset="0"/>
              </a:rPr>
              <a:t>Coley</a:t>
            </a:r>
          </a:p>
          <a:p>
            <a:pPr algn="ctr"/>
            <a:r>
              <a:rPr lang="en-US" b="1" dirty="0">
                <a:solidFill>
                  <a:srgbClr val="683400"/>
                </a:solidFill>
                <a:latin typeface="Harlow Solid Italic" pitchFamily="82" charset="0"/>
              </a:rPr>
              <a:t>Jefferson County Schools</a:t>
            </a:r>
          </a:p>
          <a:p>
            <a:pPr algn="ctr"/>
            <a:r>
              <a:rPr lang="en-US" b="1" dirty="0">
                <a:solidFill>
                  <a:srgbClr val="683400"/>
                </a:solidFill>
                <a:latin typeface="Harlow Solid Italic" pitchFamily="82" charset="0"/>
              </a:rPr>
              <a:t>http://jc-schools.net</a:t>
            </a:r>
          </a:p>
        </p:txBody>
      </p:sp>
      <p:pic>
        <p:nvPicPr>
          <p:cNvPr id="2053" name="Picture 3" descr="jeff-co-schoo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348413"/>
            <a:ext cx="8382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9" descr="Untitled-1 cop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4267200"/>
            <a:ext cx="41148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lide1a copy.jpg"/>
          <p:cNvPicPr>
            <a:picLocks noChangeAspect="1"/>
          </p:cNvPicPr>
          <p:nvPr/>
        </p:nvPicPr>
        <p:blipFill>
          <a:blip r:embed="rId5" cstate="print"/>
          <a:srcRect l="15833" r="19167" b="58889"/>
          <a:stretch>
            <a:fillRect/>
          </a:stretch>
        </p:blipFill>
        <p:spPr>
          <a:xfrm>
            <a:off x="1981200" y="990600"/>
            <a:ext cx="2743200" cy="1301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409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600" b="1" dirty="0" smtClean="0"/>
              <a:t>Video series</a:t>
            </a:r>
          </a:p>
          <a:p>
            <a:r>
              <a:rPr lang="en-US" sz="3600" b="1" dirty="0" smtClean="0"/>
              <a:t>Professional Development</a:t>
            </a:r>
          </a:p>
          <a:p>
            <a:r>
              <a:rPr lang="en-US" sz="3600" b="1" dirty="0" smtClean="0"/>
              <a:t>Lesson Plans</a:t>
            </a:r>
          </a:p>
          <a:p>
            <a:r>
              <a:rPr lang="en-US" sz="3600" b="1" dirty="0" smtClean="0"/>
              <a:t>Interactives</a:t>
            </a:r>
          </a:p>
          <a:p>
            <a:r>
              <a:rPr lang="en-US" sz="3600" b="1" dirty="0" smtClean="0"/>
              <a:t>News and Blog</a:t>
            </a:r>
            <a:endParaRPr lang="en-US" sz="3600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5025" y="1854993"/>
            <a:ext cx="4385626" cy="408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4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EDpuzzle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3400" y="1600200"/>
            <a:ext cx="8153400" cy="535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0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Crash Course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46138"/>
            <a:ext cx="8315325" cy="1372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2590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/>
              <a:t>YouTube channel </a:t>
            </a:r>
            <a:r>
              <a:rPr lang="en-US" dirty="0" smtClean="0"/>
              <a:t>with courses in  </a:t>
            </a:r>
            <a:r>
              <a:rPr lang="en-US" dirty="0"/>
              <a:t>World History, Biology, Literature, Ecology, Chemistry, Psychology, and US History.</a:t>
            </a:r>
          </a:p>
        </p:txBody>
      </p:sp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72000"/>
            <a:ext cx="8916110" cy="152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42392" y="3309084"/>
            <a:ext cx="2031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PLUS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957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rgbClr val="683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Learn Zillion</a:t>
            </a:r>
            <a:endParaRPr lang="en-US" sz="5400" b="1" dirty="0">
              <a:solidFill>
                <a:srgbClr val="683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600200"/>
            <a:ext cx="82296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Edulastic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7772400" cy="639762"/>
          </a:xfrm>
        </p:spPr>
        <p:txBody>
          <a:bodyPr/>
          <a:lstStyle/>
          <a:p>
            <a:r>
              <a:rPr lang="en-US" sz="3200" dirty="0" smtClean="0"/>
              <a:t>Formative Assessment tool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683400"/>
                </a:solidFill>
              </a:rPr>
              <a:t>Free</a:t>
            </a:r>
          </a:p>
          <a:p>
            <a:r>
              <a:rPr lang="en-US" sz="2800" b="1" dirty="0" smtClean="0">
                <a:solidFill>
                  <a:srgbClr val="683400"/>
                </a:solidFill>
              </a:rPr>
              <a:t>Track student progress</a:t>
            </a:r>
          </a:p>
          <a:p>
            <a:r>
              <a:rPr lang="en-US" sz="2800" b="1" dirty="0" smtClean="0">
                <a:solidFill>
                  <a:srgbClr val="683400"/>
                </a:solidFill>
              </a:rPr>
              <a:t>Quick and easy</a:t>
            </a:r>
          </a:p>
          <a:p>
            <a:r>
              <a:rPr lang="en-US" sz="2800" b="1" dirty="0" smtClean="0">
                <a:solidFill>
                  <a:srgbClr val="683400"/>
                </a:solidFill>
              </a:rPr>
              <a:t>Training hub with video instruction for teachers</a:t>
            </a:r>
          </a:p>
          <a:p>
            <a:r>
              <a:rPr lang="en-US" sz="2800" b="1" dirty="0" smtClean="0">
                <a:solidFill>
                  <a:srgbClr val="683400"/>
                </a:solidFill>
              </a:rPr>
              <a:t>Webinars</a:t>
            </a:r>
          </a:p>
          <a:p>
            <a:r>
              <a:rPr lang="en-US" sz="2800" b="1" dirty="0" smtClean="0">
                <a:solidFill>
                  <a:srgbClr val="683400"/>
                </a:solidFill>
              </a:rPr>
              <a:t>30+ question types including drag and drop</a:t>
            </a:r>
            <a:endParaRPr lang="en-US" sz="2800" b="1" dirty="0">
              <a:solidFill>
                <a:srgbClr val="6834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Tutorial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Edulastic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Features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95300"/>
            <a:ext cx="6531299" cy="571500"/>
          </a:xfrm>
        </p:spPr>
        <p:txBody>
          <a:bodyPr>
            <a:noAutofit/>
          </a:bodyPr>
          <a:lstStyle/>
          <a:p>
            <a:r>
              <a:rPr lang="en-US" sz="5400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Edutopia</a:t>
            </a:r>
            <a:r>
              <a:rPr lang="en-US" sz="54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videos</a:t>
            </a:r>
            <a:endParaRPr lang="en-US" sz="5400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514475"/>
            <a:ext cx="4680743" cy="382905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8153400" cy="51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2400"/>
            <a:ext cx="6477000" cy="3829051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The  Teaching Channel 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Videos, common Core Resources and Lesson Plans 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1650"/>
            <a:ext cx="6477000" cy="486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58000" y="6125608"/>
            <a:ext cx="187743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en-US" sz="2700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Sample</a:t>
            </a:r>
            <a:endParaRPr lang="en-US" sz="27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4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2228"/>
            <a:ext cx="7514035" cy="8245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 Resources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371600" y="1167911"/>
            <a:ext cx="7514035" cy="823270"/>
          </a:xfrm>
        </p:spPr>
        <p:txBody>
          <a:bodyPr/>
          <a:lstStyle/>
          <a:p>
            <a:pPr eaLnBrk="1" hangingPunct="1"/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Khan Academy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Gates Notes</a:t>
            </a:r>
            <a:endParaRPr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dirty="0" smtClean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44" y="2122272"/>
            <a:ext cx="8581047" cy="435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1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745"/>
            <a:ext cx="2815937" cy="85725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5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</a:p>
        </p:txBody>
      </p:sp>
      <p:sp>
        <p:nvSpPr>
          <p:cNvPr id="4101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1140789" y="1452731"/>
            <a:ext cx="7688678" cy="3560659"/>
          </a:xfrm>
          <a:prstGeom prst="rect">
            <a:avLst/>
          </a:prstGeom>
        </p:spPr>
        <p:txBody>
          <a:bodyPr/>
          <a:lstStyle/>
          <a:p>
            <a:pPr marL="685800" lvl="2" indent="0">
              <a:buNone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Bozeman Science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indent="0">
              <a:buNone/>
              <a:defRPr/>
            </a:pPr>
            <a:endParaRPr lang="en-US" sz="2100" b="1" dirty="0"/>
          </a:p>
          <a:p>
            <a:pPr marL="685800" lvl="2" indent="0">
              <a:buNone/>
              <a:defRPr/>
            </a:pPr>
            <a:endParaRPr lang="en-US" sz="2100" b="1" dirty="0"/>
          </a:p>
          <a:p>
            <a:pPr marL="685800" lvl="2" indent="0">
              <a:buNone/>
              <a:defRPr/>
            </a:pPr>
            <a:endParaRPr lang="en-US" sz="2100" b="1" dirty="0"/>
          </a:p>
          <a:p>
            <a:pPr marL="685800" lvl="2" indent="0">
              <a:buNone/>
              <a:defRPr/>
            </a:pPr>
            <a:endParaRPr lang="en-US" sz="2100" b="1" dirty="0"/>
          </a:p>
          <a:p>
            <a:pPr>
              <a:defRPr/>
            </a:pPr>
            <a:endParaRPr lang="en-US" dirty="0"/>
          </a:p>
          <a:p>
            <a:pPr eaLnBrk="1" hangingPunct="1"/>
            <a:endParaRPr lang="en-US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137" y="2143806"/>
            <a:ext cx="5662697" cy="385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2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37" y="381057"/>
            <a:ext cx="3767138" cy="47863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95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15221" r="13547" b="6250"/>
          <a:stretch>
            <a:fillRect/>
          </a:stretch>
        </p:blipFill>
        <p:spPr bwMode="auto">
          <a:xfrm>
            <a:off x="3322813" y="2363361"/>
            <a:ext cx="5755874" cy="363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TextBox 3"/>
          <p:cNvSpPr txBox="1">
            <a:spLocks noChangeArrowheads="1"/>
          </p:cNvSpPr>
          <p:nvPr/>
        </p:nvSpPr>
        <p:spPr bwMode="auto">
          <a:xfrm>
            <a:off x="307137" y="4096914"/>
            <a:ext cx="30267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STEM Resource Finder</a:t>
            </a:r>
            <a:endParaRPr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677311" y="3124821"/>
            <a:ext cx="1569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Diffusion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1128780"/>
            <a:ext cx="497604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5"/>
              </a:rPr>
              <a:t>Concord Consortium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86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9" name="Picture 5" descr="Untitled-1 copy"/>
          <p:cNvPicPr>
            <a:picLocks noChangeAspect="1" noChangeArrowheads="1"/>
          </p:cNvPicPr>
          <p:nvPr/>
        </p:nvPicPr>
        <p:blipFill>
          <a:blip r:embed="rId3" cstate="print"/>
          <a:srcRect t="4258"/>
          <a:stretch>
            <a:fillRect/>
          </a:stretch>
        </p:blipFill>
        <p:spPr bwMode="auto">
          <a:xfrm>
            <a:off x="0" y="0"/>
            <a:ext cx="9144000" cy="7006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6477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Use Tools that Engage Your Students</a:t>
            </a:r>
            <a:br>
              <a:rPr lang="en-US" b="1" dirty="0" smtClean="0">
                <a:solidFill>
                  <a:srgbClr val="0070C0"/>
                </a:solidFill>
              </a:rPr>
            </a:br>
            <a:endParaRPr lang="en-US" dirty="0"/>
          </a:p>
        </p:txBody>
      </p:sp>
      <p:pic>
        <p:nvPicPr>
          <p:cNvPr id="3" name="Picture 2" descr="SF 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752600"/>
            <a:ext cx="64008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3262"/>
            <a:ext cx="8610600" cy="1314449"/>
          </a:xfrm>
        </p:spPr>
        <p:txBody>
          <a:bodyPr/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RESOURCES TO SUPPLEMENT AND ENRICH LESSONS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129927"/>
            <a:ext cx="2336595" cy="438547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NBC LEARN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667000"/>
            <a:ext cx="3857087" cy="395535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97084" y="1941257"/>
            <a:ext cx="2464117" cy="432197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Science 360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667000"/>
            <a:ext cx="3446932" cy="3955359"/>
          </a:xfrm>
        </p:spPr>
      </p:pic>
    </p:spTree>
    <p:extLst>
      <p:ext uri="{BB962C8B-B14F-4D97-AF65-F5344CB8AC3E}">
        <p14:creationId xmlns:p14="http://schemas.microsoft.com/office/powerpoint/2010/main" val="146781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82000" cy="87357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Games (Experiences) with Real World Connections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113235" y="1975758"/>
            <a:ext cx="7514035" cy="3714750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2"/>
              </a:rPr>
              <a:t>CSI – The Experience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eaLnBrk="1" hangingPunct="1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3"/>
              </a:rPr>
              <a:t>Nobelprize.org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</a:t>
            </a:r>
            <a:r>
              <a:rPr lang="en-US" sz="2700" b="1" dirty="0">
                <a:latin typeface="+mj-lt"/>
              </a:rPr>
              <a:t>- </a:t>
            </a:r>
            <a:r>
              <a:rPr lang="en-US" sz="2400" b="1" dirty="0">
                <a:latin typeface="+mj-lt"/>
              </a:rPr>
              <a:t>These games and simulations, based on Nobel Prize-awarded achievements, will teach and inspire you while you’re having FUN!</a:t>
            </a:r>
          </a:p>
          <a:p>
            <a:pPr eaLnBrk="1" hangingPunct="1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4"/>
              </a:rPr>
              <a:t>TryEngineering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</a:p>
          <a:p>
            <a:pPr eaLnBrk="1" hangingPunct="1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5"/>
              </a:rPr>
              <a:t>Edheads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91" y="4209385"/>
            <a:ext cx="3547082" cy="16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8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31534" cy="65314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Free Tools for Educators</a:t>
            </a:r>
            <a:endParaRPr lang="en-US" sz="54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8452767" cy="510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6400800"/>
            <a:ext cx="35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hlinkClick r:id="rId4"/>
              </a:rPr>
              <a:t>See the calculator in action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26035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296466"/>
            <a:ext cx="7885341" cy="71437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Math Worksheet Generator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Content Placeholder 8"/>
          <p:cNvSpPr>
            <a:spLocks noGrp="1"/>
          </p:cNvSpPr>
          <p:nvPr>
            <p:ph idx="1"/>
          </p:nvPr>
        </p:nvSpPr>
        <p:spPr>
          <a:xfrm>
            <a:off x="4876803" y="1610916"/>
            <a:ext cx="4995863" cy="4389834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40" name="Text Placeholder 9"/>
          <p:cNvSpPr>
            <a:spLocks noGrp="1"/>
          </p:cNvSpPr>
          <p:nvPr>
            <p:ph type="body" sz="half" idx="2"/>
          </p:nvPr>
        </p:nvSpPr>
        <p:spPr>
          <a:xfrm>
            <a:off x="533402" y="2163366"/>
            <a:ext cx="3008313" cy="2765822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610915"/>
            <a:ext cx="4429125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3" y="2280047"/>
            <a:ext cx="1795463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14888" r="57642" b="40129"/>
          <a:stretch>
            <a:fillRect/>
          </a:stretch>
        </p:blipFill>
        <p:spPr bwMode="auto">
          <a:xfrm>
            <a:off x="315006" y="1610915"/>
            <a:ext cx="4300311" cy="4155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31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228600"/>
            <a:ext cx="2815937" cy="85725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5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</a:p>
        </p:txBody>
      </p:sp>
      <p:sp>
        <p:nvSpPr>
          <p:cNvPr id="4101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685800" y="2057400"/>
            <a:ext cx="2864804" cy="26672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b="1" dirty="0">
                <a:hlinkClick r:id="rId2"/>
              </a:rPr>
              <a:t>SWAY</a:t>
            </a:r>
            <a:endParaRPr lang="en-US" sz="6600" b="1" dirty="0"/>
          </a:p>
          <a:p>
            <a:pPr marL="0" indent="0">
              <a:buNone/>
            </a:pPr>
            <a:r>
              <a:rPr lang="en-US" sz="2400" b="1" dirty="0"/>
              <a:t>Create and share interactive content in minutes!</a:t>
            </a:r>
          </a:p>
          <a:p>
            <a:pPr eaLnBrk="1" hangingPunct="1"/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578" y="1714500"/>
            <a:ext cx="4377951" cy="409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4034" y="857250"/>
            <a:ext cx="2815937" cy="85725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5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</a:p>
        </p:txBody>
      </p:sp>
      <p:sp>
        <p:nvSpPr>
          <p:cNvPr id="4101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1129903" y="1648674"/>
            <a:ext cx="7688678" cy="3560659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GB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2"/>
              </a:rPr>
              <a:t>AutoCollage</a:t>
            </a:r>
            <a:endParaRPr lang="en-GB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b="1" dirty="0"/>
              <a:t>Photo collages celebrate important events and themes in our lives. Pick a folder, press a button, and in a few minutes AutoCollage presents you with a unique memento to print, email, or include in a digital project. </a:t>
            </a:r>
          </a:p>
          <a:p>
            <a:pPr marL="685800" lvl="2" indent="0">
              <a:buNone/>
              <a:defRPr/>
            </a:pPr>
            <a:endParaRPr lang="en-US" sz="2100" b="1" dirty="0"/>
          </a:p>
          <a:p>
            <a:pPr>
              <a:defRPr/>
            </a:pPr>
            <a:endParaRPr lang="en-US" dirty="0"/>
          </a:p>
          <a:p>
            <a:pPr eaLnBrk="1" hangingPunct="1"/>
            <a:endParaRPr lang="en-US" sz="2400" b="1" dirty="0"/>
          </a:p>
        </p:txBody>
      </p:sp>
      <p:pic>
        <p:nvPicPr>
          <p:cNvPr id="4" name="Picture 2" descr="C:\Users\default.CO-laptop2\Rain_Forest_AutoCollage_12_Image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863765" y="3575580"/>
            <a:ext cx="6809591" cy="242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17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457200"/>
            <a:ext cx="7514034" cy="607219"/>
          </a:xfrm>
        </p:spPr>
        <p:txBody>
          <a:bodyPr>
            <a:noAutofit/>
          </a:bodyPr>
          <a:lstStyle/>
          <a:p>
            <a:r>
              <a:rPr lang="en-US" sz="405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 Education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8191496" cy="546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304800"/>
            <a:ext cx="7089563" cy="1314449"/>
          </a:xfrm>
        </p:spPr>
        <p:txBody>
          <a:bodyPr/>
          <a:lstStyle/>
          <a:p>
            <a:r>
              <a:rPr lang="en-US" sz="8000" b="1" dirty="0" smtClean="0">
                <a:hlinkClick r:id="rId2"/>
              </a:rPr>
              <a:t>Buck Institute</a:t>
            </a:r>
            <a:endParaRPr lang="en-US" sz="80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199" y="1828800"/>
            <a:ext cx="8352485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81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295400" y="1188734"/>
            <a:ext cx="7514035" cy="344015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Tennessee Opportunity Programs, Inc. (TOPS) is a private non-profit agency chartered in 1973 in the State of Tennessee. </a:t>
            </a:r>
            <a:r>
              <a:rPr lang="en-US" b="1" dirty="0"/>
              <a:t>  </a:t>
            </a: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026101" cy="103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5"/>
          <a:stretch/>
        </p:blipFill>
        <p:spPr bwMode="auto">
          <a:xfrm>
            <a:off x="990600" y="2590800"/>
            <a:ext cx="792115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37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Fish is Fish</a:t>
            </a:r>
            <a:endParaRPr lang="en-US" sz="5400" b="1" dirty="0"/>
          </a:p>
        </p:txBody>
      </p:sp>
      <p:pic>
        <p:nvPicPr>
          <p:cNvPr id="6" name="Content Placeholder 5" descr="fis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981200"/>
            <a:ext cx="7704817" cy="4495800"/>
          </a:xfrm>
        </p:spPr>
      </p:pic>
      <p:sp>
        <p:nvSpPr>
          <p:cNvPr id="7" name="TextBox 6"/>
          <p:cNvSpPr txBox="1"/>
          <p:nvPr/>
        </p:nvSpPr>
        <p:spPr>
          <a:xfrm>
            <a:off x="228600" y="990600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By:  Leo </a:t>
            </a:r>
            <a:r>
              <a:rPr lang="en-US" dirty="0" err="1" smtClean="0"/>
              <a:t>Lionni</a:t>
            </a:r>
            <a:r>
              <a:rPr lang="en-US" dirty="0" smtClean="0"/>
              <a:t>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13" y="362649"/>
            <a:ext cx="6490832" cy="7429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HHMI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2"/>
          </p:nvPr>
        </p:nvSpPr>
        <p:spPr>
          <a:xfrm>
            <a:off x="387927" y="5983559"/>
            <a:ext cx="7467600" cy="3280172"/>
          </a:xfrm>
        </p:spPr>
        <p:txBody>
          <a:bodyPr/>
          <a:lstStyle/>
          <a:p>
            <a:pPr eaLnBrk="1" hangingPunct="1"/>
            <a:r>
              <a:rPr lang="en-US" dirty="0" smtClean="0">
                <a:hlinkClick r:id="rId3"/>
              </a:rPr>
              <a:t>VIRTUAL LABS</a:t>
            </a:r>
            <a:endParaRPr lang="en-US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1267691"/>
            <a:ext cx="8309264" cy="455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10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442" y="1343621"/>
            <a:ext cx="7097358" cy="976908"/>
          </a:xfrm>
        </p:spPr>
        <p:txBody>
          <a:bodyPr/>
          <a:lstStyle/>
          <a:p>
            <a:pPr algn="l">
              <a:defRPr/>
            </a:pPr>
            <a:r>
              <a:rPr lang="en-US" sz="5400" b="1" dirty="0" err="1">
                <a:solidFill>
                  <a:schemeClr val="accent3">
                    <a:lumMod val="75000"/>
                  </a:schemeClr>
                </a:solidFill>
                <a:hlinkClick r:id="rId2"/>
              </a:rPr>
              <a:t>Sci</a:t>
            </a:r>
            <a:r>
              <a:rPr lang="en-US" sz="5400" b="1" dirty="0" err="1">
                <a:solidFill>
                  <a:srgbClr val="AD2593"/>
                </a:solidFill>
                <a:hlinkClick r:id="rId2"/>
              </a:rPr>
              <a:t>Girls</a:t>
            </a:r>
            <a:r>
              <a:rPr lang="en-US" sz="5400" b="1" dirty="0">
                <a:solidFill>
                  <a:srgbClr val="AD2593"/>
                </a:solidFill>
              </a:rPr>
              <a:t> </a:t>
            </a:r>
            <a:r>
              <a:rPr lang="en-US" b="1" dirty="0" smtClean="0">
                <a:solidFill>
                  <a:srgbClr val="AD2593"/>
                </a:solidFill>
              </a:rPr>
              <a:t>(from PBS)</a:t>
            </a:r>
            <a:endParaRPr lang="en-US" b="1" dirty="0">
              <a:solidFill>
                <a:srgbClr val="AD2593"/>
              </a:solidFill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05" y="2180441"/>
            <a:ext cx="7693154" cy="342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99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7429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Rubistar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95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41" y="1856186"/>
            <a:ext cx="6834459" cy="358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3717" y="945509"/>
            <a:ext cx="279756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300" b="1" dirty="0"/>
              <a:t>Assessment </a:t>
            </a:r>
          </a:p>
          <a:p>
            <a:pPr algn="ctr"/>
            <a:r>
              <a:rPr lang="en-US" sz="3300" b="1" dirty="0"/>
              <a:t>Tools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21845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57" y="228600"/>
            <a:ext cx="3581400" cy="8572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/>
              <a:t>Assessment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557" y="1368027"/>
            <a:ext cx="8311243" cy="400407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NAEP Questioning Tool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Users Guide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lvl="1" indent="0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779214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81841" y="5654277"/>
            <a:ext cx="1524000" cy="3429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375" name="TextBox 4"/>
          <p:cNvSpPr txBox="1">
            <a:spLocks noChangeArrowheads="1"/>
          </p:cNvSpPr>
          <p:nvPr/>
        </p:nvSpPr>
        <p:spPr bwMode="auto">
          <a:xfrm>
            <a:off x="914400" y="6172200"/>
            <a:ext cx="1981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Example</a:t>
            </a:r>
            <a:endParaRPr lang="en-US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972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8227" y="76200"/>
            <a:ext cx="586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Symbaloo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" y="1066800"/>
            <a:ext cx="10072688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hlinkClick r:id="rId2"/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Comic Creator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400" b="1" dirty="0" smtClean="0"/>
              <a:t>http://www.readwritethink.org/files/resources/interactives/comic/index.html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 smtClean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0101" r="44739" b="19186"/>
          <a:stretch>
            <a:fillRect/>
          </a:stretch>
        </p:blipFill>
        <p:spPr>
          <a:xfrm>
            <a:off x="1905000" y="1752600"/>
            <a:ext cx="5486400" cy="43878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10636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err="1" smtClean="0">
                <a:hlinkClick r:id="rId2"/>
              </a:rPr>
              <a:t>Quizlet</a:t>
            </a:r>
            <a:r>
              <a:rPr lang="en-US" sz="4000" b="1" dirty="0" smtClean="0">
                <a:hlinkClick r:id="rId2"/>
              </a:rPr>
              <a:t> </a:t>
            </a:r>
            <a:r>
              <a:rPr lang="en-US" dirty="0" smtClean="0">
                <a:hlinkClick r:id="rId2"/>
              </a:rPr>
              <a:t> </a:t>
            </a:r>
            <a:r>
              <a:rPr lang="en-US" dirty="0" smtClean="0"/>
              <a:t>   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sz="3600" dirty="0" smtClean="0"/>
              <a:t>quizlet.com    (Web 2.0)</a:t>
            </a:r>
            <a:endParaRPr lang="en-US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 t="18750" r="2344" b="10417"/>
          <a:stretch>
            <a:fillRect/>
          </a:stretch>
        </p:blipFill>
        <p:spPr bwMode="auto">
          <a:xfrm>
            <a:off x="304800" y="1905000"/>
            <a:ext cx="80010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457200" y="1524000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  <a:hlinkClick r:id="rId4"/>
              </a:rPr>
              <a:t>TN 6</a:t>
            </a:r>
            <a:r>
              <a:rPr lang="en-US" baseline="30000">
                <a:latin typeface="Calibri" pitchFamily="34" charset="0"/>
                <a:hlinkClick r:id="rId4"/>
              </a:rPr>
              <a:t>th</a:t>
            </a:r>
            <a:r>
              <a:rPr lang="en-US">
                <a:latin typeface="Calibri" pitchFamily="34" charset="0"/>
                <a:hlinkClick r:id="rId4"/>
              </a:rPr>
              <a:t> grade science academic vocabulary 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Quizlet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 l="626" t="19000" r="53125" b="14999"/>
          <a:stretch>
            <a:fillRect/>
          </a:stretch>
        </p:blipFill>
        <p:spPr bwMode="auto">
          <a:xfrm>
            <a:off x="609600" y="228600"/>
            <a:ext cx="77724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>
                <a:hlinkClick r:id="rId2"/>
              </a:rPr>
              <a:t>Utah Education Network</a:t>
            </a:r>
            <a:r>
              <a:rPr lang="en-US" sz="3200" b="1" dirty="0" smtClean="0"/>
              <a:t> </a:t>
            </a:r>
            <a:r>
              <a:rPr lang="en-US" sz="2400" b="1" dirty="0" smtClean="0"/>
              <a:t>– Student </a:t>
            </a:r>
            <a:r>
              <a:rPr lang="en-US" sz="2400" b="1" dirty="0" err="1" smtClean="0"/>
              <a:t>Interactives</a:t>
            </a:r>
            <a:endParaRPr lang="en-US" sz="2400" b="1" dirty="0"/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6938" y="1527175"/>
            <a:ext cx="7315200" cy="4572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dirty="0" smtClean="0">
                <a:hlinkClick r:id="rId2"/>
              </a:rPr>
              <a:t>Utah Education Network</a:t>
            </a:r>
            <a:r>
              <a:rPr lang="en-US" sz="3200" b="1" dirty="0" smtClean="0"/>
              <a:t> </a:t>
            </a:r>
            <a:r>
              <a:rPr lang="en-US" sz="2400" b="1" dirty="0" smtClean="0"/>
              <a:t>– Student </a:t>
            </a:r>
            <a:r>
              <a:rPr lang="en-US" sz="2400" b="1" dirty="0" err="1" smtClean="0"/>
              <a:t>Interactives</a:t>
            </a:r>
            <a:endParaRPr lang="en-US" sz="2400" b="1" dirty="0"/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6938" y="1527175"/>
            <a:ext cx="7315200" cy="4572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sz="4800" b="1" dirty="0" smtClean="0"/>
              <a:t>Learning Pyramid</a:t>
            </a:r>
            <a:endParaRPr lang="en-US" sz="4800" b="1" dirty="0"/>
          </a:p>
        </p:txBody>
      </p:sp>
      <p:pic>
        <p:nvPicPr>
          <p:cNvPr id="7" name="Content Placeholder 6" descr="learning_pyrami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1905000"/>
            <a:ext cx="6470374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00B0F0"/>
                </a:solidFill>
                <a:hlinkClick r:id="rId2"/>
              </a:rPr>
              <a:t>Bubbl.us</a:t>
            </a:r>
            <a:r>
              <a:rPr lang="en-US" smtClean="0"/>
              <a:t/>
            </a:r>
            <a:br>
              <a:rPr lang="en-US" smtClean="0"/>
            </a:br>
            <a:r>
              <a:rPr lang="en-US" sz="2800" smtClean="0"/>
              <a:t>http://bubbl.us/</a:t>
            </a:r>
            <a:endParaRPr lang="en-US" smtClean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77357" t="57358" b="6415"/>
          <a:stretch>
            <a:fillRect/>
          </a:stretch>
        </p:blipFill>
        <p:spPr>
          <a:xfrm>
            <a:off x="5638800" y="3962400"/>
            <a:ext cx="2895600" cy="2895600"/>
          </a:xfrm>
          <a:noFill/>
        </p:spPr>
      </p:pic>
      <p:pic>
        <p:nvPicPr>
          <p:cNvPr id="2560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6982" t="18114" r="16982" b="30566"/>
          <a:stretch>
            <a:fillRect/>
          </a:stretch>
        </p:blipFill>
        <p:spPr>
          <a:xfrm>
            <a:off x="4876800" y="1752600"/>
            <a:ext cx="4078288" cy="1981200"/>
          </a:xfrm>
          <a:noFill/>
        </p:spPr>
      </p:pic>
      <p:sp>
        <p:nvSpPr>
          <p:cNvPr id="25605" name="TextBox 4"/>
          <p:cNvSpPr txBox="1">
            <a:spLocks noChangeArrowheads="1"/>
          </p:cNvSpPr>
          <p:nvPr/>
        </p:nvSpPr>
        <p:spPr bwMode="auto">
          <a:xfrm>
            <a:off x="228600" y="1524000"/>
            <a:ext cx="44958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/>
              <a:t>  Create mind maps consisting of a number of interconnected Bubbles containing text </a:t>
            </a:r>
          </a:p>
          <a:p>
            <a:pPr>
              <a:buFont typeface="Arial" pitchFamily="34" charset="0"/>
              <a:buChar char="•"/>
            </a:pPr>
            <a:r>
              <a:rPr lang="en-US" sz="2400" b="1"/>
              <a:t>  Entirely browser based editor  </a:t>
            </a:r>
          </a:p>
          <a:p>
            <a:pPr>
              <a:buFont typeface="Arial" pitchFamily="34" charset="0"/>
              <a:buChar char="•"/>
            </a:pPr>
            <a:r>
              <a:rPr lang="en-US" sz="2400" b="1"/>
              <a:t>  User can control the size, color and arrangement </a:t>
            </a:r>
          </a:p>
          <a:p>
            <a:pPr>
              <a:buFont typeface="Arial" pitchFamily="34" charset="0"/>
              <a:buChar char="•"/>
            </a:pPr>
            <a:r>
              <a:rPr lang="en-US" sz="2400" b="1"/>
              <a:t>  Bubbles can be cross-connected </a:t>
            </a:r>
          </a:p>
          <a:p>
            <a:pPr>
              <a:buFont typeface="Arial" pitchFamily="34" charset="0"/>
              <a:buChar char="•"/>
            </a:pPr>
            <a:r>
              <a:rPr lang="en-US" sz="2400" b="1"/>
              <a:t>  Other users can collaborate on mind maps </a:t>
            </a:r>
          </a:p>
          <a:p>
            <a:pPr>
              <a:buFont typeface="Arial" pitchFamily="34" charset="0"/>
              <a:buChar char="•"/>
            </a:pPr>
            <a:r>
              <a:rPr lang="en-US" sz="2400" b="1"/>
              <a:t>  Easily shared or embedded in the user's website </a:t>
            </a:r>
          </a:p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t="999" r="2499" b="13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Seven Ways to use Mind Maps in the Classroom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800" dirty="0" smtClean="0"/>
              <a:t>http://www.thinkbuzan.com/us/articles/view/7-mind-mapping-uses-for-teaching</a:t>
            </a:r>
          </a:p>
        </p:txBody>
      </p:sp>
      <p:sp>
        <p:nvSpPr>
          <p:cNvPr id="2765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Lesson Preparation</a:t>
            </a:r>
          </a:p>
          <a:p>
            <a:r>
              <a:rPr lang="en-US" dirty="0" smtClean="0"/>
              <a:t>Delivering lessons</a:t>
            </a:r>
          </a:p>
          <a:p>
            <a:r>
              <a:rPr lang="en-US" dirty="0" smtClean="0"/>
              <a:t>Curriculum planning</a:t>
            </a:r>
          </a:p>
          <a:p>
            <a:r>
              <a:rPr lang="en-US" dirty="0" smtClean="0"/>
              <a:t>Creating Handouts</a:t>
            </a:r>
          </a:p>
          <a:p>
            <a:r>
              <a:rPr lang="en-US" dirty="0" smtClean="0"/>
              <a:t>Encouraging Discussion and Independent thinking</a:t>
            </a:r>
          </a:p>
          <a:p>
            <a:r>
              <a:rPr lang="en-US" dirty="0" smtClean="0"/>
              <a:t>Student Evaluation</a:t>
            </a:r>
          </a:p>
          <a:p>
            <a:r>
              <a:rPr lang="en-US" dirty="0" smtClean="0"/>
              <a:t>Self Evaluation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400" b="1" dirty="0" smtClean="0"/>
              <a:t>Advanced Search in Google</a:t>
            </a:r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262" r="21356" b="50343"/>
          <a:stretch>
            <a:fillRect/>
          </a:stretch>
        </p:blipFill>
        <p:spPr>
          <a:xfrm>
            <a:off x="1600200" y="1676400"/>
            <a:ext cx="4953000" cy="4443413"/>
          </a:xfrm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14400" y="1371600"/>
            <a:ext cx="7315200" cy="5181600"/>
            <a:chOff x="1295400" y="1905000"/>
            <a:chExt cx="5715000" cy="4495800"/>
          </a:xfrm>
        </p:grpSpPr>
        <p:pic>
          <p:nvPicPr>
            <p:cNvPr id="2662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1563" t="22917" r="39844" b="15625"/>
            <a:stretch>
              <a:fillRect/>
            </a:stretch>
          </p:blipFill>
          <p:spPr bwMode="auto">
            <a:xfrm>
              <a:off x="1295400" y="1905000"/>
              <a:ext cx="5715000" cy="449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Oval 8"/>
            <p:cNvSpPr/>
            <p:nvPr/>
          </p:nvSpPr>
          <p:spPr>
            <a:xfrm>
              <a:off x="3886200" y="5486400"/>
              <a:ext cx="3124200" cy="685800"/>
            </a:xfrm>
            <a:prstGeom prst="ellipse">
              <a:avLst/>
            </a:prstGeom>
            <a:noFill/>
            <a:ln w="44450"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 t="13371" r="39844" b="6250"/>
          <a:stretch>
            <a:fillRect/>
          </a:stretch>
        </p:blipFill>
        <p:spPr bwMode="auto">
          <a:xfrm>
            <a:off x="381000" y="457200"/>
            <a:ext cx="8153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 smtClean="0">
                <a:hlinkClick r:id="rId2"/>
              </a:rPr>
              <a:t>Illuminations</a:t>
            </a:r>
            <a:endParaRPr lang="en-US" sz="6000" b="1" dirty="0"/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print"/>
          <a:srcRect t="20000" r="2499" b="8000"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-625" t="8000" r="31250" b="38000"/>
          <a:stretch>
            <a:fillRect/>
          </a:stretch>
        </p:blipFill>
        <p:spPr bwMode="auto">
          <a:xfrm>
            <a:off x="0" y="1219200"/>
            <a:ext cx="908473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0723" name="Picture 2">
            <a:hlinkClick r:id="rId2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t="2274" r="22034" b="9091"/>
          <a:stretch>
            <a:fillRect/>
          </a:stretch>
        </p:blipFill>
        <p:spPr>
          <a:xfrm>
            <a:off x="0" y="0"/>
            <a:ext cx="9144000" cy="6718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hlinkClick r:id="rId2"/>
              </a:rPr>
              <a:t>A </a:t>
            </a:r>
            <a:r>
              <a:rPr lang="en-US" sz="4000" b="1" dirty="0" err="1" smtClean="0">
                <a:hlinkClick r:id="rId2"/>
              </a:rPr>
              <a:t>Maths</a:t>
            </a:r>
            <a:r>
              <a:rPr lang="en-US" sz="4000" b="1" dirty="0" smtClean="0">
                <a:hlinkClick r:id="rId2"/>
              </a:rPr>
              <a:t> Dictionary for Kids</a:t>
            </a:r>
            <a:endParaRPr lang="en-US" sz="4000" b="1" dirty="0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280160" y="1981200"/>
            <a:ext cx="658368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Create a Graph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00175"/>
            <a:ext cx="8229600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60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New Blooms</a:t>
            </a:r>
            <a:endParaRPr lang="en-US" sz="54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6263" y="1828800"/>
            <a:ext cx="7972425" cy="4191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bloom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600200"/>
            <a:ext cx="5508434" cy="4038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43000" y="6019800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Source: </a:t>
            </a:r>
            <a:r>
              <a:rPr lang="en-US" dirty="0" smtClean="0">
                <a:solidFill>
                  <a:srgbClr val="FFC000"/>
                </a:solidFill>
                <a:hlinkClick r:id="rId4"/>
              </a:rPr>
              <a:t>http://www.odu.edu/educ/roverbau/Bloom/blooms_taxonomy.htm</a:t>
            </a:r>
            <a:endParaRPr lang="en-US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 smtClean="0">
                <a:hlinkClick r:id="rId2"/>
              </a:rPr>
              <a:t>Math Playground</a:t>
            </a:r>
            <a:endParaRPr lang="en-US" sz="5400" b="1" dirty="0"/>
          </a:p>
        </p:txBody>
      </p:sp>
      <p:pic>
        <p:nvPicPr>
          <p:cNvPr id="3174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8572" t="19931" r="10178" b="6736"/>
          <a:stretch>
            <a:fillRect/>
          </a:stretch>
        </p:blipFill>
        <p:spPr>
          <a:xfrm>
            <a:off x="533399" y="1600200"/>
            <a:ext cx="7969827" cy="4495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3795" name="Picture 2">
            <a:hlinkClick r:id="" action="ppaction://hlinkshowjump?jump=nextslide"/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280" t="19931" r="12261" b="6736"/>
          <a:stretch>
            <a:fillRect/>
          </a:stretch>
        </p:blipFill>
        <p:spPr>
          <a:xfrm>
            <a:off x="152400" y="228600"/>
            <a:ext cx="8915400" cy="6553200"/>
          </a:xfrm>
          <a:noFill/>
        </p:spPr>
      </p:pic>
      <p:sp>
        <p:nvSpPr>
          <p:cNvPr id="4" name="Rectangle 3">
            <a:hlinkClick r:id="rId3"/>
          </p:cNvPr>
          <p:cNvSpPr/>
          <p:nvPr/>
        </p:nvSpPr>
        <p:spPr bwMode="auto">
          <a:xfrm>
            <a:off x="228600" y="4114800"/>
            <a:ext cx="1371600" cy="1295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hlinkClick r:id="rId2"/>
              </a:rPr>
              <a:t>Kid Newton</a:t>
            </a:r>
            <a:endParaRPr lang="en-US" sz="4000" b="1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705511"/>
            <a:ext cx="8229600" cy="43153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762000"/>
          </a:xfrm>
        </p:spPr>
        <p:txBody>
          <a:bodyPr/>
          <a:lstStyle/>
          <a:p>
            <a:r>
              <a:rPr lang="en-US" sz="4000" b="1" smtClean="0"/>
              <a:t>Exploratorium</a:t>
            </a:r>
          </a:p>
        </p:txBody>
      </p:sp>
      <p:sp>
        <p:nvSpPr>
          <p:cNvPr id="62467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524000"/>
            <a:ext cx="4800600" cy="5334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b="1" smtClean="0">
                <a:hlinkClick r:id="rId2"/>
              </a:rPr>
              <a:t>Newspaper Bridges</a:t>
            </a:r>
            <a:endParaRPr lang="en-US" b="1" smtClean="0"/>
          </a:p>
          <a:p>
            <a:pPr>
              <a:buFont typeface="Wingdings 2" pitchFamily="18" charset="2"/>
              <a:buNone/>
            </a:pPr>
            <a:r>
              <a:rPr lang="en-US" b="1" smtClean="0">
                <a:hlinkClick r:id="rId3"/>
              </a:rPr>
              <a:t>Online Activities</a:t>
            </a:r>
            <a:endParaRPr lang="en-US" b="1" smtClean="0"/>
          </a:p>
          <a:p>
            <a:r>
              <a:rPr lang="en-US" b="1" smtClean="0"/>
              <a:t>Site includes:</a:t>
            </a:r>
          </a:p>
          <a:p>
            <a:pPr lvl="1"/>
            <a:r>
              <a:rPr lang="en-US" sz="2000" b="1" smtClean="0"/>
              <a:t>Treasure Trove</a:t>
            </a:r>
          </a:p>
          <a:p>
            <a:pPr lvl="1"/>
            <a:r>
              <a:rPr lang="en-US" sz="2000" b="1" smtClean="0"/>
              <a:t>Learning Resources Library from National Science Digital Library (NSDL). </a:t>
            </a:r>
          </a:p>
          <a:p>
            <a:pPr lvl="1"/>
            <a:r>
              <a:rPr lang="en-US" sz="2000" b="1" smtClean="0"/>
              <a:t>Special Collections including a microscope imaging station, math explorer database, webcasts, podcasts and media downloads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6246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9405" b="14154"/>
          <a:stretch>
            <a:fillRect/>
          </a:stretch>
        </p:blipFill>
        <p:spPr>
          <a:xfrm>
            <a:off x="4876800" y="1295400"/>
            <a:ext cx="4038600" cy="38862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National Science Digital Library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752600"/>
            <a:ext cx="8229600" cy="3577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393701"/>
            <a:ext cx="2933700" cy="25431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1400" y="5715000"/>
            <a:ext cx="434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/>
              </a:rPr>
              <a:t>National Science Digital Library Project  </a:t>
            </a:r>
            <a:r>
              <a:rPr lang="en-US" sz="2800" dirty="0" smtClean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Archive</a:t>
            </a:r>
            <a:endParaRPr lang="en-US" sz="28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1437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Content Placeholder 3" descr="j0422199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09813" y="1828800"/>
            <a:ext cx="4524375" cy="4800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625" y="152400"/>
            <a:ext cx="8534400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You Are Teaching in an Age of Digital Learners 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iPad Garageband - Guitar Jam Improvisation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86875" cy="52238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5715000"/>
            <a:ext cx="5609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UNLIMITED POSSIBILITIES!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8305800" cy="51816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/>
              <a:t>PROGRAM OVERVIEW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Sites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Participants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Dates/hours of operation</a:t>
            </a:r>
          </a:p>
          <a:p>
            <a:pPr>
              <a:lnSpc>
                <a:spcPct val="80000"/>
              </a:lnSpc>
            </a:pPr>
            <a:endParaRPr lang="en-US" sz="240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smtClean="0"/>
          </a:p>
        </p:txBody>
      </p:sp>
      <p:pic>
        <p:nvPicPr>
          <p:cNvPr id="22531" name="Picture 4" descr="Bohnett Park 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181600" y="-3886200"/>
            <a:ext cx="19507200" cy="146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1676400" y="2743200"/>
            <a:ext cx="5715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i="1">
                <a:solidFill>
                  <a:srgbClr val="FCE77C"/>
                </a:solidFill>
              </a:rPr>
              <a:t>WHAT WILL YOUR LEGACY BE?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jeff-co-schoo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1925" y="6029325"/>
            <a:ext cx="13620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" y="381000"/>
            <a:ext cx="8991600" cy="1295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dirty="0" smtClean="0">
                <a:latin typeface="BoisterBlack"/>
              </a:rPr>
              <a:t>Thank You!</a:t>
            </a:r>
            <a:br>
              <a:rPr lang="en-US" sz="4800" dirty="0" smtClean="0">
                <a:latin typeface="BoisterBlack"/>
              </a:rPr>
            </a:br>
            <a:r>
              <a:rPr lang="en-US" sz="4000" b="1" dirty="0" smtClean="0">
                <a:latin typeface="BoisterBlack"/>
              </a:rPr>
              <a:t>Let </a:t>
            </a:r>
            <a:r>
              <a:rPr lang="en-US" sz="4000" b="1" dirty="0">
                <a:latin typeface="BoisterBlack"/>
              </a:rPr>
              <a:t>d</a:t>
            </a:r>
            <a:r>
              <a:rPr lang="en-US" sz="4000" b="1" dirty="0" smtClean="0">
                <a:latin typeface="BoisterBlack"/>
              </a:rPr>
              <a:t>igital resources make you a STAR!</a:t>
            </a:r>
            <a:endParaRPr lang="en-US" sz="4800" b="1" dirty="0" smtClean="0">
              <a:latin typeface="BoisterBlack"/>
            </a:endParaRPr>
          </a:p>
        </p:txBody>
      </p:sp>
      <p:sp>
        <p:nvSpPr>
          <p:cNvPr id="48132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2819400" y="5867400"/>
            <a:ext cx="3810000" cy="838200"/>
          </a:xfrm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n-US" b="1" smtClean="0"/>
              <a:t>Questions?</a:t>
            </a:r>
          </a:p>
        </p:txBody>
      </p:sp>
      <p:pic>
        <p:nvPicPr>
          <p:cNvPr id="48133" name="Picture 4" descr="star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7526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5"/>
          <p:cNvSpPr txBox="1">
            <a:spLocks noChangeArrowheads="1"/>
          </p:cNvSpPr>
          <p:nvPr/>
        </p:nvSpPr>
        <p:spPr bwMode="auto">
          <a:xfrm>
            <a:off x="228600" y="3048000"/>
            <a:ext cx="2286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err="1">
                <a:hlinkClick r:id="rId6"/>
              </a:rPr>
              <a:t>Tagxedo</a:t>
            </a:r>
            <a:r>
              <a:rPr lang="en-US" b="1" dirty="0"/>
              <a:t> </a:t>
            </a:r>
            <a:r>
              <a:rPr lang="en-US" dirty="0"/>
              <a:t>site for creating word clouds in an image shape</a:t>
            </a:r>
          </a:p>
        </p:txBody>
      </p:sp>
    </p:spTree>
    <p:custDataLst>
      <p:tags r:id="rId1"/>
    </p:custData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83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TN Standards App</a:t>
            </a:r>
            <a:endParaRPr lang="en-US" b="1" dirty="0">
              <a:solidFill>
                <a:srgbClr val="683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Android or IOS</a:t>
            </a:r>
          </a:p>
          <a:p>
            <a:r>
              <a:rPr lang="en-US" b="1" dirty="0" smtClean="0"/>
              <a:t>State standards for core subjects</a:t>
            </a:r>
          </a:p>
          <a:p>
            <a:r>
              <a:rPr lang="en-US" b="1" dirty="0" smtClean="0"/>
              <a:t>SPI only</a:t>
            </a:r>
          </a:p>
          <a:p>
            <a:r>
              <a:rPr lang="en-US" b="1" dirty="0" smtClean="0"/>
              <a:t>Great for quick reference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39587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61746"/>
            <a:ext cx="7514035" cy="848458"/>
          </a:xfrm>
        </p:spPr>
        <p:txBody>
          <a:bodyPr/>
          <a:lstStyle/>
          <a:p>
            <a:r>
              <a:rPr lang="en-US" sz="6600" b="1" dirty="0" smtClean="0">
                <a:hlinkClick r:id="rId2"/>
              </a:rPr>
              <a:t>Google</a:t>
            </a:r>
            <a:r>
              <a:rPr lang="en-US" b="1" dirty="0" smtClean="0">
                <a:hlinkClick r:id="rId2"/>
              </a:rPr>
              <a:t> Forms for Educators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81200" y="3124200"/>
            <a:ext cx="4375366" cy="2949728"/>
          </a:xfrm>
        </p:spPr>
        <p:txBody>
          <a:bodyPr/>
          <a:lstStyle/>
          <a:p>
            <a:r>
              <a:rPr lang="en-US" sz="3200" b="1" dirty="0" smtClean="0">
                <a:hlinkClick r:id="rId3"/>
              </a:rPr>
              <a:t>Getting to Know You</a:t>
            </a:r>
            <a:endParaRPr lang="en-US" sz="3200" b="1" dirty="0" smtClean="0">
              <a:hlinkClick r:id=""/>
            </a:endParaRPr>
          </a:p>
          <a:p>
            <a:r>
              <a:rPr lang="en-US" sz="3200" b="1" dirty="0" smtClean="0">
                <a:hlinkClick r:id=""/>
              </a:rPr>
              <a:t>Snowflake Quiz</a:t>
            </a:r>
            <a:endParaRPr lang="en-US" sz="3200" b="1" dirty="0" smtClean="0"/>
          </a:p>
          <a:p>
            <a:r>
              <a:rPr lang="en-US" sz="3200" b="1" dirty="0" smtClean="0">
                <a:hlinkClick r:id="rId4"/>
              </a:rPr>
              <a:t>Parent Teacher Conferences</a:t>
            </a:r>
            <a:endParaRPr lang="en-US" sz="3200" b="1" dirty="0" smtClean="0"/>
          </a:p>
          <a:p>
            <a:r>
              <a:rPr lang="en-US" sz="3200" b="1" dirty="0" smtClean="0">
                <a:hlinkClick r:id="rId5"/>
              </a:rPr>
              <a:t>Grading with </a:t>
            </a:r>
            <a:r>
              <a:rPr lang="en-US" sz="3200" b="1" dirty="0" err="1" smtClean="0">
                <a:hlinkClick r:id="rId5"/>
              </a:rPr>
              <a:t>Flubaroo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2004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9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683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Kahoot</a:t>
            </a:r>
            <a:endParaRPr lang="en-US" b="1" dirty="0">
              <a:solidFill>
                <a:srgbClr val="6834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</a:t>
            </a:r>
            <a:r>
              <a:rPr lang="en-US" sz="2800" b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Kahoot</a:t>
            </a:r>
            <a:r>
              <a:rPr lang="en-US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Free</a:t>
            </a:r>
          </a:p>
          <a:p>
            <a:r>
              <a:rPr lang="en-US" b="1" dirty="0" smtClean="0"/>
              <a:t>Makes learning fun</a:t>
            </a:r>
          </a:p>
          <a:p>
            <a:r>
              <a:rPr lang="en-US" b="1" dirty="0" smtClean="0"/>
              <a:t>Best in group or classroom environment</a:t>
            </a:r>
          </a:p>
          <a:p>
            <a:r>
              <a:rPr lang="en-US" b="1" dirty="0" smtClean="0"/>
              <a:t>Multiple</a:t>
            </a:r>
            <a:r>
              <a:rPr lang="en-US" b="1" dirty="0" smtClean="0"/>
              <a:t> </a:t>
            </a:r>
            <a:r>
              <a:rPr lang="en-US" b="1" dirty="0" smtClean="0"/>
              <a:t>choice questions</a:t>
            </a:r>
          </a:p>
          <a:p>
            <a:r>
              <a:rPr lang="en-US" b="1" dirty="0" smtClean="0"/>
              <a:t>Competition</a:t>
            </a:r>
          </a:p>
          <a:p>
            <a:r>
              <a:rPr lang="en-US" b="1" dirty="0" smtClean="0"/>
              <a:t>Students use own devices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216972"/>
            <a:ext cx="4041775" cy="386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7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Newsela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56" y="1579418"/>
            <a:ext cx="8548687" cy="463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9717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PS" val="Show Peedy at Center Right &#10;Balloons off&#10;say Whew!  That was a lot to cover.&#10;Congratulate &#10;Peedy say You did a great job!  We hope to see you again.&#10;Hide &#10;"/>
</p:tagLst>
</file>

<file path=ppt/theme/theme1.xml><?xml version="1.0" encoding="utf-8"?>
<a:theme xmlns:a="http://schemas.openxmlformats.org/drawingml/2006/main" name="technology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933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33" ma:contentTypeDescription="Create a new document." ma:contentTypeScope="" ma:versionID="37d3ec2b48d53e45b233ad8f52fe1b11"/>
</file>

<file path=customXml/itemProps1.xml><?xml version="1.0" encoding="utf-8"?>
<ds:datastoreItem xmlns:ds="http://schemas.openxmlformats.org/officeDocument/2006/customXml" ds:itemID="{A17CE326-8B50-419B-A97E-F2277F436FF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67F6FD0-661A-4BE9-9768-DC1B0A91D5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7818C7-5F6A-4A92-ACCE-AA32AB03A10E}">
  <ds:schemaRefs>
    <ds:schemaRef ds:uri="http://schemas.microsoft.com/office/2006/metadata/contentType"/>
    <ds:schemaRef ds:uri="http://schemas.microsoft.com/office/2006/metadata/properties/metaAttribut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technology</Template>
  <TotalTime>6544</TotalTime>
  <Words>550</Words>
  <Application>Microsoft Office PowerPoint</Application>
  <PresentationFormat>On-screen Show (4:3)</PresentationFormat>
  <Paragraphs>164</Paragraphs>
  <Slides>58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Arabic Typesetting</vt:lpstr>
      <vt:lpstr>Arial</vt:lpstr>
      <vt:lpstr>BoisterBlack</vt:lpstr>
      <vt:lpstr>Calibri</vt:lpstr>
      <vt:lpstr>Garamond</vt:lpstr>
      <vt:lpstr>Harlow Solid Italic</vt:lpstr>
      <vt:lpstr>Palatino Linotype</vt:lpstr>
      <vt:lpstr>Times New Roman</vt:lpstr>
      <vt:lpstr>Wingdings</vt:lpstr>
      <vt:lpstr>Wingdings 2</vt:lpstr>
      <vt:lpstr>technology</vt:lpstr>
      <vt:lpstr>         </vt:lpstr>
      <vt:lpstr>PowerPoint Presentation</vt:lpstr>
      <vt:lpstr>Fish is Fish</vt:lpstr>
      <vt:lpstr>Learning Pyramid</vt:lpstr>
      <vt:lpstr>New Blooms</vt:lpstr>
      <vt:lpstr>TN Standards App</vt:lpstr>
      <vt:lpstr>Google Forms for Educators</vt:lpstr>
      <vt:lpstr>Kahoot</vt:lpstr>
      <vt:lpstr>Newsela</vt:lpstr>
      <vt:lpstr>PowerPoint Presentation</vt:lpstr>
      <vt:lpstr>EDpuzzle</vt:lpstr>
      <vt:lpstr>Crash Course </vt:lpstr>
      <vt:lpstr>Learn Zillion</vt:lpstr>
      <vt:lpstr>Edulastic</vt:lpstr>
      <vt:lpstr>Edutopia videos</vt:lpstr>
      <vt:lpstr>PowerPoint Presentation</vt:lpstr>
      <vt:lpstr>Content Resources</vt:lpstr>
      <vt:lpstr>Strategies</vt:lpstr>
      <vt:lpstr>Analysis</vt:lpstr>
      <vt:lpstr>Use Tools that Engage Your Students </vt:lpstr>
      <vt:lpstr>RESOURCES TO SUPPLEMENT AND ENRICH LESSONS</vt:lpstr>
      <vt:lpstr>Learning Games (Experiences) with Real World Connections</vt:lpstr>
      <vt:lpstr>Free Tools for Educators</vt:lpstr>
      <vt:lpstr>Math Worksheet Generator</vt:lpstr>
      <vt:lpstr>Strategies</vt:lpstr>
      <vt:lpstr>Strategies</vt:lpstr>
      <vt:lpstr>STEM Education</vt:lpstr>
      <vt:lpstr>Buck Institute</vt:lpstr>
      <vt:lpstr>PowerPoint Presentation</vt:lpstr>
      <vt:lpstr>HHMI </vt:lpstr>
      <vt:lpstr>SciGirls (from PBS)</vt:lpstr>
      <vt:lpstr>Rubistar</vt:lpstr>
      <vt:lpstr>Assessment Tools</vt:lpstr>
      <vt:lpstr>PowerPoint Presentation</vt:lpstr>
      <vt:lpstr> Comic Creator http://www.readwritethink.org/files/resources/interactives/comic/index.html  </vt:lpstr>
      <vt:lpstr>Quizlet          quizlet.com    (Web 2.0)</vt:lpstr>
      <vt:lpstr>Quizlet</vt:lpstr>
      <vt:lpstr>Utah Education Network – Student Interactives</vt:lpstr>
      <vt:lpstr>Utah Education Network – Student Interactives</vt:lpstr>
      <vt:lpstr>Bubbl.us http://bubbl.us/</vt:lpstr>
      <vt:lpstr>PowerPoint Presentation</vt:lpstr>
      <vt:lpstr>Seven Ways to use Mind Maps in the Classroom http://www.thinkbuzan.com/us/articles/view/7-mind-mapping-uses-for-teaching</vt:lpstr>
      <vt:lpstr>Advanced Search in Google</vt:lpstr>
      <vt:lpstr>p</vt:lpstr>
      <vt:lpstr>Illuminations</vt:lpstr>
      <vt:lpstr>PowerPoint Presentation</vt:lpstr>
      <vt:lpstr>PowerPoint Presentation</vt:lpstr>
      <vt:lpstr>A Maths Dictionary for Kids</vt:lpstr>
      <vt:lpstr>Create a Graph</vt:lpstr>
      <vt:lpstr>Math Playground</vt:lpstr>
      <vt:lpstr>PowerPoint Presentation</vt:lpstr>
      <vt:lpstr>Kid Newton</vt:lpstr>
      <vt:lpstr>Exploratorium</vt:lpstr>
      <vt:lpstr>National Science Digital Library</vt:lpstr>
      <vt:lpstr>You Are Teaching in an Age of Digital Learners </vt:lpstr>
      <vt:lpstr>PowerPoint Presentation</vt:lpstr>
      <vt:lpstr>p</vt:lpstr>
      <vt:lpstr>Thank You! Let digital resources make you a STAR!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Love Free – Transforming your Classroom with Web 2.0</dc:title>
  <dc:creator>Jefferson County Schools</dc:creator>
  <cp:lastModifiedBy>JAN COLEY</cp:lastModifiedBy>
  <cp:revision>273</cp:revision>
  <cp:lastPrinted>2015-12-09T13:43:29Z</cp:lastPrinted>
  <dcterms:created xsi:type="dcterms:W3CDTF">2010-06-12T13:54:07Z</dcterms:created>
  <dcterms:modified xsi:type="dcterms:W3CDTF">2015-12-10T13:12:08Z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TC300061459990</vt:lpwstr>
  </property>
</Properties>
</file>